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2" r:id="rId7"/>
    <p:sldId id="264" r:id="rId8"/>
    <p:sldId id="265" r:id="rId9"/>
    <p:sldId id="263" r:id="rId10"/>
    <p:sldId id="276" r:id="rId11"/>
    <p:sldId id="278" r:id="rId12"/>
    <p:sldId id="279" r:id="rId13"/>
    <p:sldId id="274" r:id="rId14"/>
    <p:sldId id="298" r:id="rId15"/>
    <p:sldId id="286" r:id="rId16"/>
    <p:sldId id="299" r:id="rId17"/>
    <p:sldId id="290" r:id="rId18"/>
    <p:sldId id="297" r:id="rId19"/>
    <p:sldId id="293" r:id="rId20"/>
    <p:sldId id="295" r:id="rId21"/>
    <p:sldId id="29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6" autoAdjust="0"/>
    <p:restoredTop sz="94660"/>
  </p:normalViewPr>
  <p:slideViewPr>
    <p:cSldViewPr snapToGrid="0">
      <p:cViewPr varScale="1">
        <p:scale>
          <a:sx n="114" d="100"/>
          <a:sy n="114" d="100"/>
        </p:scale>
        <p:origin x="7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AD6B1A-9478-4035-A204-8A2C113298B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A2D6500-9732-45EB-8312-954E5FA50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17151E1-09E5-4E1F-882B-9D90486EFAFC}"/>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5" name="Espace réservé du pied de page 4">
            <a:extLst>
              <a:ext uri="{FF2B5EF4-FFF2-40B4-BE49-F238E27FC236}">
                <a16:creationId xmlns:a16="http://schemas.microsoft.com/office/drawing/2014/main" id="{FA03FF0D-4765-451F-A2F1-7AD6020712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0A5496-E51C-4DCB-AB50-89F5AA95001C}"/>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426902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9F23B-5C45-45C5-93E7-8A0710DFAC3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E8B4603-892F-4741-8C48-463CA95C3B3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3D3531-2E07-4B36-89FD-EA4B451A394C}"/>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5" name="Espace réservé du pied de page 4">
            <a:extLst>
              <a:ext uri="{FF2B5EF4-FFF2-40B4-BE49-F238E27FC236}">
                <a16:creationId xmlns:a16="http://schemas.microsoft.com/office/drawing/2014/main" id="{5383EAB8-559B-4459-BED2-E243BE8CF5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842073-B83C-48A8-A182-1D231D437414}"/>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362329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51A57E3-DA0F-4198-8399-5588C926839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F6B09C8-C6D6-4190-8FA8-E2B4D5685A1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234EB2-0A08-4C8E-AC96-2E2230862567}"/>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5" name="Espace réservé du pied de page 4">
            <a:extLst>
              <a:ext uri="{FF2B5EF4-FFF2-40B4-BE49-F238E27FC236}">
                <a16:creationId xmlns:a16="http://schemas.microsoft.com/office/drawing/2014/main" id="{3FE02869-3549-41A8-A851-2DB218B343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4EB223-04AF-4E52-9302-8918577B05E6}"/>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367353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54724-D0D0-4491-BA96-4AEF0D7A54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3C616FD-8EA4-4A67-8FE2-0DC12639FB7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49D6CF-060C-48E7-85A0-59701A570D46}"/>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5" name="Espace réservé du pied de page 4">
            <a:extLst>
              <a:ext uri="{FF2B5EF4-FFF2-40B4-BE49-F238E27FC236}">
                <a16:creationId xmlns:a16="http://schemas.microsoft.com/office/drawing/2014/main" id="{BB92FEE1-D430-4EC0-90D4-A0254FE688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72B619-6773-4DCB-AA3F-A6F6BE9BE75B}"/>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6410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01FA2-419F-4092-A2BA-6649DCA08D0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9AD615A-8DFB-4ECC-BC80-A6E4F1C1E9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896606D-6ACD-4E83-A761-F4DAFF37C1A2}"/>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5" name="Espace réservé du pied de page 4">
            <a:extLst>
              <a:ext uri="{FF2B5EF4-FFF2-40B4-BE49-F238E27FC236}">
                <a16:creationId xmlns:a16="http://schemas.microsoft.com/office/drawing/2014/main" id="{86833736-8946-4D37-9845-C4A15C8721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6C9A84-8663-4897-BE4C-695A21F671F8}"/>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290964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E81F35-CB11-4082-ACD0-1011247E86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8E4B2B0-622F-4784-91C0-D67C83CABE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190E457-0F8C-4053-80CF-4C43F8158D8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E7CB3EB-7F39-4923-B11C-68466AEDD2AC}"/>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6" name="Espace réservé du pied de page 5">
            <a:extLst>
              <a:ext uri="{FF2B5EF4-FFF2-40B4-BE49-F238E27FC236}">
                <a16:creationId xmlns:a16="http://schemas.microsoft.com/office/drawing/2014/main" id="{36C1450D-85DA-4117-866F-D36CCC11909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D19D60-8AFF-410A-8F65-28002B53D536}"/>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241919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B7352-CB55-486B-A43F-E4050CD53F0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3E54839-4E4A-4EBA-889E-C1A19E50C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4119345-8E45-4B5E-8035-AE31AB051E5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55FED81-BB3C-47BE-83F8-C61431473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CBEE19B-FE61-4914-BA1E-F99BD9F056D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73761A5-63F5-4164-A4B8-A9B326A9864F}"/>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8" name="Espace réservé du pied de page 7">
            <a:extLst>
              <a:ext uri="{FF2B5EF4-FFF2-40B4-BE49-F238E27FC236}">
                <a16:creationId xmlns:a16="http://schemas.microsoft.com/office/drawing/2014/main" id="{73E2B81B-246C-4699-87AE-0DCF32A2B82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0C2EC3D-1AC1-462D-9986-7355DF5FBF17}"/>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162992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68EEEF-6479-4490-82BE-677B403EF7C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80AE89B-629C-4E89-AA13-4D23912BDCBE}"/>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4" name="Espace réservé du pied de page 3">
            <a:extLst>
              <a:ext uri="{FF2B5EF4-FFF2-40B4-BE49-F238E27FC236}">
                <a16:creationId xmlns:a16="http://schemas.microsoft.com/office/drawing/2014/main" id="{9EA6B3C7-1E9F-4BC8-806E-9AED0C95BC1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CD10F5D-087A-4EFB-931A-3E90CAE96B8D}"/>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391134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522CA0-BEF5-4459-B007-BB5895B4580F}"/>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3" name="Espace réservé du pied de page 2">
            <a:extLst>
              <a:ext uri="{FF2B5EF4-FFF2-40B4-BE49-F238E27FC236}">
                <a16:creationId xmlns:a16="http://schemas.microsoft.com/office/drawing/2014/main" id="{172D9A6C-A75D-4A7D-858C-E271BD30522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414388D-BCFD-4370-906B-24BCCB537BBC}"/>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157042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12AE6-C76A-4E7A-B189-D4237A933D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72B8E8E-4D87-4D84-8AAF-82F634442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DD4A245-BEEF-4CC1-B8E7-09DDAED70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0B109B4-32C5-43E3-983A-F6A85D59D4B9}"/>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6" name="Espace réservé du pied de page 5">
            <a:extLst>
              <a:ext uri="{FF2B5EF4-FFF2-40B4-BE49-F238E27FC236}">
                <a16:creationId xmlns:a16="http://schemas.microsoft.com/office/drawing/2014/main" id="{78275F08-7808-4600-8549-7BB9C84C451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E1B593B-B2E2-4345-A58E-8A0927B5859B}"/>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139448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1A67A3-AD94-4704-A633-0147B4C8F5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1B17E73-632B-41E1-95A1-57ACB9B1E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26B4B58-4F53-4744-B088-9E2142BC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97E656D-0D8B-422D-9B85-76B86BA24747}"/>
              </a:ext>
            </a:extLst>
          </p:cNvPr>
          <p:cNvSpPr>
            <a:spLocks noGrp="1"/>
          </p:cNvSpPr>
          <p:nvPr>
            <p:ph type="dt" sz="half" idx="10"/>
          </p:nvPr>
        </p:nvSpPr>
        <p:spPr/>
        <p:txBody>
          <a:bodyPr/>
          <a:lstStyle/>
          <a:p>
            <a:fld id="{2A10F4E4-A77E-46A0-A572-8183CEA3B9D5}" type="datetimeFigureOut">
              <a:rPr lang="fr-FR" smtClean="0"/>
              <a:pPr/>
              <a:t>19/12/2023</a:t>
            </a:fld>
            <a:endParaRPr lang="fr-FR"/>
          </a:p>
        </p:txBody>
      </p:sp>
      <p:sp>
        <p:nvSpPr>
          <p:cNvPr id="6" name="Espace réservé du pied de page 5">
            <a:extLst>
              <a:ext uri="{FF2B5EF4-FFF2-40B4-BE49-F238E27FC236}">
                <a16:creationId xmlns:a16="http://schemas.microsoft.com/office/drawing/2014/main" id="{BD9298F2-66A8-4A17-B2F3-6ABCC41C56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38C8A3-0FCF-4539-B2FE-40D1E987E285}"/>
              </a:ext>
            </a:extLst>
          </p:cNvPr>
          <p:cNvSpPr>
            <a:spLocks noGrp="1"/>
          </p:cNvSpPr>
          <p:nvPr>
            <p:ph type="sldNum" sz="quarter" idx="12"/>
          </p:nvPr>
        </p:nvSpPr>
        <p:spPr/>
        <p:txBody>
          <a:bodyPr/>
          <a:lstStyle/>
          <a:p>
            <a:fld id="{2C2EC907-51F3-46FC-A8AF-B94332B3FA89}" type="slidenum">
              <a:rPr lang="fr-FR" smtClean="0"/>
              <a:pPr/>
              <a:t>‹N°›</a:t>
            </a:fld>
            <a:endParaRPr lang="fr-FR"/>
          </a:p>
        </p:txBody>
      </p:sp>
    </p:spTree>
    <p:extLst>
      <p:ext uri="{BB962C8B-B14F-4D97-AF65-F5344CB8AC3E}">
        <p14:creationId xmlns:p14="http://schemas.microsoft.com/office/powerpoint/2010/main" val="57240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826B7E-9147-4985-B97D-C1CC3A556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F822296-3D87-46E2-9428-6ECCED0F8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B74C72-8D52-49FD-8916-33F79FE52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0F4E4-A77E-46A0-A572-8183CEA3B9D5}" type="datetimeFigureOut">
              <a:rPr lang="fr-FR" smtClean="0"/>
              <a:pPr/>
              <a:t>19/12/2023</a:t>
            </a:fld>
            <a:endParaRPr lang="fr-FR"/>
          </a:p>
        </p:txBody>
      </p:sp>
      <p:sp>
        <p:nvSpPr>
          <p:cNvPr id="5" name="Espace réservé du pied de page 4">
            <a:extLst>
              <a:ext uri="{FF2B5EF4-FFF2-40B4-BE49-F238E27FC236}">
                <a16:creationId xmlns:a16="http://schemas.microsoft.com/office/drawing/2014/main" id="{D147295B-46B7-4787-B9F3-8E61283E6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1D3FFC5-3FE8-488A-B011-3068DC377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EC907-51F3-46FC-A8AF-B94332B3FA89}" type="slidenum">
              <a:rPr lang="fr-FR" smtClean="0"/>
              <a:pPr/>
              <a:t>‹N°›</a:t>
            </a:fld>
            <a:endParaRPr lang="fr-FR"/>
          </a:p>
        </p:txBody>
      </p:sp>
    </p:spTree>
    <p:extLst>
      <p:ext uri="{BB962C8B-B14F-4D97-AF65-F5344CB8AC3E}">
        <p14:creationId xmlns:p14="http://schemas.microsoft.com/office/powerpoint/2010/main" val="192571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43916-762D-4C3A-81C9-2B7667F879C6}"/>
              </a:ext>
            </a:extLst>
          </p:cNvPr>
          <p:cNvSpPr>
            <a:spLocks noGrp="1"/>
          </p:cNvSpPr>
          <p:nvPr>
            <p:ph type="ctrTitle"/>
          </p:nvPr>
        </p:nvSpPr>
        <p:spPr>
          <a:xfrm>
            <a:off x="1421794" y="801550"/>
            <a:ext cx="9144000" cy="1591654"/>
          </a:xfrm>
        </p:spPr>
        <p:txBody>
          <a:bodyPr>
            <a:noAutofit/>
          </a:bodyPr>
          <a:lstStyle/>
          <a:p>
            <a:r>
              <a:rPr lang="fr-FR" sz="4800" b="1" dirty="0">
                <a:latin typeface="Avenir Roman" panose="02000503020000020003" pitchFamily="2" charset="0"/>
                <a:ea typeface="Open Sans" panose="020B0606030504020204" pitchFamily="34" charset="0"/>
                <a:cs typeface="Open Sans" panose="020B0606030504020204" pitchFamily="34" charset="0"/>
              </a:rPr>
              <a:t>Accélération de la production des énergies renouvelables</a:t>
            </a:r>
          </a:p>
        </p:txBody>
      </p:sp>
      <p:sp>
        <p:nvSpPr>
          <p:cNvPr id="3" name="Sous-titre 2">
            <a:extLst>
              <a:ext uri="{FF2B5EF4-FFF2-40B4-BE49-F238E27FC236}">
                <a16:creationId xmlns:a16="http://schemas.microsoft.com/office/drawing/2014/main" id="{5ED00063-F19F-4C8D-96A2-74FA51DACD30}"/>
              </a:ext>
            </a:extLst>
          </p:cNvPr>
          <p:cNvSpPr>
            <a:spLocks noGrp="1"/>
          </p:cNvSpPr>
          <p:nvPr>
            <p:ph type="subTitle" idx="1"/>
          </p:nvPr>
        </p:nvSpPr>
        <p:spPr>
          <a:xfrm>
            <a:off x="1524000" y="6544491"/>
            <a:ext cx="9144000" cy="431075"/>
          </a:xfrm>
        </p:spPr>
        <p:txBody>
          <a:bodyPr anchor="ctr">
            <a:normAutofit fontScale="55000" lnSpcReduction="20000"/>
          </a:bodyPr>
          <a:lstStyle/>
          <a:p>
            <a:r>
              <a:rPr lang="fr-FR" sz="5400" b="1" dirty="0">
                <a:latin typeface="Avenir Roman" panose="02000503020000020003" pitchFamily="2" charset="0"/>
                <a:ea typeface="Open Sans" panose="020B0606030504020204" pitchFamily="34" charset="0"/>
                <a:cs typeface="Open Sans" panose="020B0606030504020204" pitchFamily="34" charset="0"/>
              </a:rPr>
              <a:t>COMMUNE DE DOUVRES</a:t>
            </a:r>
          </a:p>
          <a:p>
            <a:endParaRPr lang="fr-FR" sz="5400" b="1" dirty="0">
              <a:latin typeface="Avenir Roman" panose="02000503020000020003" pitchFamily="2" charset="0"/>
              <a:ea typeface="Open Sans" panose="020B0606030504020204" pitchFamily="34" charset="0"/>
              <a:cs typeface="Open Sans" panose="020B0606030504020204" pitchFamily="34" charset="0"/>
            </a:endParaRPr>
          </a:p>
        </p:txBody>
      </p:sp>
      <p:sp>
        <p:nvSpPr>
          <p:cNvPr id="5" name="ZoneTexte 4">
            <a:extLst>
              <a:ext uri="{FF2B5EF4-FFF2-40B4-BE49-F238E27FC236}">
                <a16:creationId xmlns:a16="http://schemas.microsoft.com/office/drawing/2014/main" id="{407963B6-9245-994B-9F90-6934F52B787E}"/>
              </a:ext>
            </a:extLst>
          </p:cNvPr>
          <p:cNvSpPr txBox="1"/>
          <p:nvPr/>
        </p:nvSpPr>
        <p:spPr>
          <a:xfrm>
            <a:off x="4718304" y="5181600"/>
            <a:ext cx="184731" cy="369332"/>
          </a:xfrm>
          <a:prstGeom prst="rect">
            <a:avLst/>
          </a:prstGeom>
          <a:noFill/>
        </p:spPr>
        <p:txBody>
          <a:bodyPr wrap="none" rtlCol="0">
            <a:spAutoFit/>
          </a:bodyPr>
          <a:lstStyle/>
          <a:p>
            <a:endParaRPr lang="fr-FR" dirty="0"/>
          </a:p>
        </p:txBody>
      </p:sp>
      <p:pic>
        <p:nvPicPr>
          <p:cNvPr id="8" name="Image 7">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2855" y="219255"/>
            <a:ext cx="1378122" cy="1378122"/>
          </a:xfrm>
          <a:prstGeom prst="rect">
            <a:avLst/>
          </a:prstGeom>
        </p:spPr>
      </p:pic>
      <p:pic>
        <p:nvPicPr>
          <p:cNvPr id="1026" name="Picture 2" descr="google-maps">
            <a:extLst>
              <a:ext uri="{FF2B5EF4-FFF2-40B4-BE49-F238E27FC236}">
                <a16:creationId xmlns:a16="http://schemas.microsoft.com/office/drawing/2014/main" id="{38ED8328-8CAB-809D-D0A1-104A18D0D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19"/>
          <a:stretch/>
        </p:blipFill>
        <p:spPr bwMode="auto">
          <a:xfrm>
            <a:off x="2940036" y="2533649"/>
            <a:ext cx="7210271" cy="343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82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7740D-9ACE-438E-9A26-ECBFC853585F}"/>
              </a:ext>
            </a:extLst>
          </p:cNvPr>
          <p:cNvSpPr>
            <a:spLocks noGrp="1"/>
          </p:cNvSpPr>
          <p:nvPr>
            <p:ph type="title"/>
          </p:nvPr>
        </p:nvSpPr>
        <p:spPr/>
        <p:txBody>
          <a:bodyPr>
            <a:normAutofit/>
          </a:bodyPr>
          <a:lstStyle/>
          <a:p>
            <a:r>
              <a:rPr lang="fr-FR" sz="4800" b="1" dirty="0">
                <a:latin typeface="Avenir Roman" panose="02000503020000020003" pitchFamily="2" charset="0"/>
              </a:rPr>
              <a:t>2- Eolien	</a:t>
            </a:r>
          </a:p>
        </p:txBody>
      </p:sp>
      <p:sp>
        <p:nvSpPr>
          <p:cNvPr id="3" name="Espace réservé du contenu 2">
            <a:extLst>
              <a:ext uri="{FF2B5EF4-FFF2-40B4-BE49-F238E27FC236}">
                <a16:creationId xmlns:a16="http://schemas.microsoft.com/office/drawing/2014/main" id="{04A314A4-F47B-41EC-9DFF-5F92B7E1CFB2}"/>
              </a:ext>
            </a:extLst>
          </p:cNvPr>
          <p:cNvSpPr>
            <a:spLocks noGrp="1"/>
          </p:cNvSpPr>
          <p:nvPr>
            <p:ph idx="1"/>
          </p:nvPr>
        </p:nvSpPr>
        <p:spPr>
          <a:xfrm>
            <a:off x="226621" y="2141537"/>
            <a:ext cx="10515600" cy="4351338"/>
          </a:xfrm>
        </p:spPr>
        <p:txBody>
          <a:bodyPr>
            <a:normAutofit/>
          </a:bodyPr>
          <a:lstStyle/>
          <a:p>
            <a:pPr algn="l"/>
            <a:r>
              <a:rPr lang="fr-FR" sz="2400" b="1" i="0" u="none" strike="noStrike" baseline="0" dirty="0">
                <a:latin typeface="Avenir Roman" panose="02000503020000020003" pitchFamily="2" charset="0"/>
              </a:rPr>
              <a:t>Une éolienne de 2 MW c’est  4 000 MWh par an  </a:t>
            </a:r>
            <a:r>
              <a:rPr lang="fr-FR" sz="2400" i="0" u="none" strike="noStrike" baseline="0" dirty="0">
                <a:latin typeface="Avenir Roman" panose="02000503020000020003" pitchFamily="2" charset="0"/>
              </a:rPr>
              <a:t>soit </a:t>
            </a:r>
            <a:r>
              <a:rPr lang="fr-FR" sz="2400" b="1" i="0" u="none" strike="noStrike" baseline="0" dirty="0">
                <a:latin typeface="Avenir Roman" panose="02000503020000020003" pitchFamily="2" charset="0"/>
              </a:rPr>
              <a:t> </a:t>
            </a:r>
            <a:r>
              <a:rPr lang="fr-FR" sz="2400" b="0" i="0" u="none" strike="noStrike" baseline="0" dirty="0">
                <a:latin typeface="Avenir Roman" panose="02000503020000020003" pitchFamily="2" charset="0"/>
              </a:rPr>
              <a:t>plus de 800 foyers couverts </a:t>
            </a:r>
          </a:p>
          <a:p>
            <a:pPr marL="0" indent="0" algn="l">
              <a:buNone/>
            </a:pPr>
            <a:endParaRPr lang="fr-FR" sz="2400" b="0" i="0" u="none" strike="noStrike" baseline="0" dirty="0">
              <a:latin typeface="Avenir Roman" panose="02000503020000020003" pitchFamily="2" charset="0"/>
            </a:endParaRPr>
          </a:p>
          <a:p>
            <a:pPr marL="0" indent="0" algn="l">
              <a:buNone/>
            </a:pPr>
            <a:r>
              <a:rPr lang="fr-FR" sz="2400" b="0" i="0" u="none" strike="noStrike" baseline="0" dirty="0">
                <a:latin typeface="Avenir Roman" panose="02000503020000020003" pitchFamily="2" charset="0"/>
              </a:rPr>
              <a:t>➔ En 2020, les 8 000 éoliennes françaises 40 TWh, </a:t>
            </a:r>
            <a:r>
              <a:rPr lang="fr-FR" sz="2400" b="1" i="0" u="none" strike="noStrike" baseline="0" dirty="0">
                <a:latin typeface="Avenir Roman" panose="02000503020000020003" pitchFamily="2" charset="0"/>
              </a:rPr>
              <a:t>8 millions de foyers.</a:t>
            </a:r>
          </a:p>
          <a:p>
            <a:pPr marL="0" indent="0" algn="l">
              <a:buNone/>
            </a:pPr>
            <a:endParaRPr lang="fr-FR" sz="2400" b="1" i="0" u="none" strike="noStrike" baseline="0" dirty="0">
              <a:latin typeface="Avenir Roman" panose="02000503020000020003" pitchFamily="2" charset="0"/>
            </a:endParaRPr>
          </a:p>
          <a:p>
            <a:pPr marL="0" indent="0" algn="l">
              <a:buNone/>
            </a:pPr>
            <a:r>
              <a:rPr lang="fr-FR" sz="2400" b="0" i="0" u="none" strike="noStrike" baseline="0" dirty="0">
                <a:latin typeface="Avenir Roman" panose="02000503020000020003" pitchFamily="2" charset="0"/>
              </a:rPr>
              <a:t>➔ Les éoliennes tournent </a:t>
            </a:r>
            <a:r>
              <a:rPr lang="fr-FR" sz="2400" b="1" i="0" u="none" strike="noStrike" baseline="0" dirty="0">
                <a:latin typeface="Avenir Roman" panose="02000503020000020003" pitchFamily="2" charset="0"/>
              </a:rPr>
              <a:t>en moyenne entre 75 et 95 % du temps</a:t>
            </a:r>
            <a:r>
              <a:rPr lang="fr-FR" sz="2400" b="0" i="0" u="none" strike="noStrike" baseline="0" dirty="0">
                <a:latin typeface="Avenir Roman" panose="02000503020000020003" pitchFamily="2" charset="0"/>
              </a:rPr>
              <a:t>, si elles ne tournent pas</a:t>
            </a:r>
            <a:r>
              <a:rPr lang="fr-FR" sz="2400" b="0" i="0" u="none" strike="noStrike" dirty="0">
                <a:latin typeface="Avenir Roman" panose="02000503020000020003" pitchFamily="2" charset="0"/>
              </a:rPr>
              <a:t> </a:t>
            </a:r>
            <a:r>
              <a:rPr lang="fr-FR" sz="2400" b="0" i="0" u="none" strike="noStrike" baseline="0" dirty="0">
                <a:latin typeface="Avenir Roman" panose="02000503020000020003" pitchFamily="2" charset="0"/>
              </a:rPr>
              <a:t>c’est que le vent est très fort, très faible ou qu’elles sont en maintenance.</a:t>
            </a:r>
          </a:p>
          <a:p>
            <a:pPr marL="0" indent="0" algn="l">
              <a:buNone/>
            </a:pPr>
            <a:endParaRPr lang="fr-FR" sz="2400" b="0" i="0" u="none" strike="noStrike" baseline="0" dirty="0">
              <a:latin typeface="Avenir Roman" panose="02000503020000020003" pitchFamily="2" charset="0"/>
            </a:endParaRPr>
          </a:p>
          <a:p>
            <a:pPr marL="0" indent="0" algn="l">
              <a:buNone/>
            </a:pPr>
            <a:r>
              <a:rPr lang="fr-FR" sz="2400" b="0" i="0" u="none" strike="noStrike" baseline="0" dirty="0">
                <a:latin typeface="Avenir Roman" panose="02000503020000020003" pitchFamily="2" charset="0"/>
              </a:rPr>
              <a:t>➔ Une éolienne ne produit pas en permanence, mais pas moins que d’autres installations de production d’énergie.</a:t>
            </a:r>
            <a:endParaRPr lang="fr-FR" sz="3600" dirty="0">
              <a:latin typeface="Avenir Roman" panose="02000503020000020003" pitchFamily="2" charset="0"/>
            </a:endParaRPr>
          </a:p>
        </p:txBody>
      </p:sp>
      <p:pic>
        <p:nvPicPr>
          <p:cNvPr id="4" name="Image 3">
            <a:extLst>
              <a:ext uri="{FF2B5EF4-FFF2-40B4-BE49-F238E27FC236}">
                <a16:creationId xmlns:a16="http://schemas.microsoft.com/office/drawing/2014/main" id="{658E848F-9901-5147-8BF6-D97C0EE34107}"/>
              </a:ext>
            </a:extLst>
          </p:cNvPr>
          <p:cNvPicPr>
            <a:picLocks noChangeAspect="1"/>
          </p:cNvPicPr>
          <p:nvPr/>
        </p:nvPicPr>
        <p:blipFill>
          <a:blip r:embed="rId2" cstate="print"/>
          <a:stretch>
            <a:fillRect/>
          </a:stretch>
        </p:blipFill>
        <p:spPr>
          <a:xfrm>
            <a:off x="7773739" y="136525"/>
            <a:ext cx="2741861" cy="1828800"/>
          </a:xfrm>
          <a:prstGeom prst="rect">
            <a:avLst/>
          </a:prstGeom>
        </p:spPr>
      </p:pic>
    </p:spTree>
    <p:extLst>
      <p:ext uri="{BB962C8B-B14F-4D97-AF65-F5344CB8AC3E}">
        <p14:creationId xmlns:p14="http://schemas.microsoft.com/office/powerpoint/2010/main" val="106151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7E9CF5-F2EA-4620-BC56-8593F8B9786E}"/>
              </a:ext>
            </a:extLst>
          </p:cNvPr>
          <p:cNvSpPr>
            <a:spLocks noGrp="1"/>
          </p:cNvSpPr>
          <p:nvPr>
            <p:ph type="title"/>
          </p:nvPr>
        </p:nvSpPr>
        <p:spPr>
          <a:xfrm>
            <a:off x="261257" y="1268610"/>
            <a:ext cx="10515600" cy="1325563"/>
          </a:xfrm>
        </p:spPr>
        <p:txBody>
          <a:bodyPr>
            <a:normAutofit fontScale="90000"/>
          </a:bodyPr>
          <a:lstStyle/>
          <a:p>
            <a:r>
              <a:rPr lang="fr-FR" sz="2400" b="0" i="0" u="none" strike="noStrike" baseline="0" dirty="0">
                <a:latin typeface="Avenir Roman" panose="02000503020000020003" pitchFamily="2" charset="0"/>
              </a:rPr>
              <a:t>La France dispose de la </a:t>
            </a:r>
            <a:r>
              <a:rPr lang="fr-FR" sz="2400" b="1" i="0" u="none" strike="noStrike" baseline="0" dirty="0">
                <a:latin typeface="Avenir Roman" panose="02000503020000020003" pitchFamily="2" charset="0"/>
              </a:rPr>
              <a:t>deuxième ressource de vent en Europe.</a:t>
            </a:r>
            <a:br>
              <a:rPr lang="fr-FR" sz="2400" b="1" i="0" u="none" strike="noStrike" baseline="0" dirty="0">
                <a:latin typeface="Avenir Roman" panose="02000503020000020003" pitchFamily="2" charset="0"/>
              </a:rPr>
            </a:br>
            <a:br>
              <a:rPr lang="fr-FR" sz="2400" b="1" i="0" u="none" strike="noStrike" baseline="0" dirty="0">
                <a:latin typeface="Avenir Roman" panose="02000503020000020003" pitchFamily="2" charset="0"/>
              </a:rPr>
            </a:br>
            <a:r>
              <a:rPr lang="fr-FR" sz="2400" b="0" i="0" u="none" strike="noStrike" baseline="0" dirty="0">
                <a:latin typeface="Avenir Roman" panose="02000503020000020003" pitchFamily="2" charset="0"/>
              </a:rPr>
              <a:t>➔ La densité d’éoliennes en France </a:t>
            </a:r>
            <a:r>
              <a:rPr lang="fr-FR" sz="2400" b="1" i="0" u="none" strike="noStrike" baseline="0" dirty="0">
                <a:latin typeface="Avenir Roman" panose="02000503020000020003" pitchFamily="2" charset="0"/>
              </a:rPr>
              <a:t>est faible </a:t>
            </a:r>
            <a:r>
              <a:rPr lang="fr-FR" sz="2400" b="0" i="0" u="none" strike="noStrike" baseline="0" dirty="0">
                <a:latin typeface="Avenir Roman" panose="02000503020000020003" pitchFamily="2" charset="0"/>
              </a:rPr>
              <a:t>par rapport aux autres pays européens :</a:t>
            </a:r>
            <a:br>
              <a:rPr lang="fr-FR" sz="2400" b="0" i="0" u="none" strike="noStrike" baseline="0" dirty="0">
                <a:latin typeface="Avenir Roman" panose="02000503020000020003" pitchFamily="2" charset="0"/>
              </a:rPr>
            </a:br>
            <a:r>
              <a:rPr lang="fr-FR" sz="2400" b="0" i="0" u="none" strike="noStrike" baseline="0" dirty="0">
                <a:latin typeface="Avenir Roman" panose="02000503020000020003" pitchFamily="2" charset="0"/>
              </a:rPr>
              <a:t>par comparaison, il y a 3,3 fois moins d’éoliennes par km² en France qu’au Danemark</a:t>
            </a:r>
            <a:r>
              <a:rPr lang="fr-FR" sz="2400" b="0" i="0" u="none" strike="noStrike" dirty="0">
                <a:latin typeface="Avenir Roman" panose="02000503020000020003" pitchFamily="2" charset="0"/>
              </a:rPr>
              <a:t> </a:t>
            </a:r>
            <a:r>
              <a:rPr lang="fr-FR" sz="2400" b="0" i="0" u="none" strike="noStrike" baseline="0" dirty="0">
                <a:latin typeface="Avenir Roman" panose="02000503020000020003" pitchFamily="2" charset="0"/>
              </a:rPr>
              <a:t>et 5 fois moins qu’en Allemagne.</a:t>
            </a:r>
            <a:endParaRPr lang="fr-FR" sz="2400" dirty="0">
              <a:latin typeface="Avenir Roman" panose="02000503020000020003" pitchFamily="2" charset="0"/>
            </a:endParaRPr>
          </a:p>
        </p:txBody>
      </p:sp>
      <p:sp>
        <p:nvSpPr>
          <p:cNvPr id="3" name="Espace réservé du contenu 2">
            <a:extLst>
              <a:ext uri="{FF2B5EF4-FFF2-40B4-BE49-F238E27FC236}">
                <a16:creationId xmlns:a16="http://schemas.microsoft.com/office/drawing/2014/main" id="{74CD7BFC-4F7D-408A-AD50-E70811E97F35}"/>
              </a:ext>
            </a:extLst>
          </p:cNvPr>
          <p:cNvSpPr>
            <a:spLocks noGrp="1"/>
          </p:cNvSpPr>
          <p:nvPr>
            <p:ph idx="1"/>
          </p:nvPr>
        </p:nvSpPr>
        <p:spPr>
          <a:xfrm>
            <a:off x="261257" y="2840233"/>
            <a:ext cx="11821886" cy="3316309"/>
          </a:xfrm>
        </p:spPr>
        <p:txBody>
          <a:bodyPr>
            <a:normAutofit fontScale="92500" lnSpcReduction="20000"/>
          </a:bodyPr>
          <a:lstStyle/>
          <a:p>
            <a:pPr algn="l"/>
            <a:r>
              <a:rPr lang="fr-FR" sz="2400" b="0" i="0" u="none" strike="noStrike" baseline="0" dirty="0">
                <a:latin typeface="LiberationSans"/>
              </a:rPr>
              <a:t>Le développement de projets éoliens est encadré par :</a:t>
            </a:r>
          </a:p>
          <a:p>
            <a:pPr marL="0" indent="0" algn="l">
              <a:buNone/>
            </a:pPr>
            <a:endParaRPr lang="fr-FR" sz="2400" b="0" i="0" u="none" strike="noStrike" baseline="0" dirty="0">
              <a:latin typeface="LiberationSans"/>
            </a:endParaRPr>
          </a:p>
          <a:p>
            <a:pPr marL="0" indent="0" algn="l">
              <a:buNone/>
            </a:pPr>
            <a:r>
              <a:rPr lang="fr-FR" sz="2400" b="0" i="0" u="none" strike="noStrike" baseline="0" dirty="0">
                <a:latin typeface="OpenSymbol" panose="05010000000000000000" pitchFamily="2" charset="0"/>
              </a:rPr>
              <a:t>➢ </a:t>
            </a:r>
            <a:r>
              <a:rPr lang="fr-FR" sz="2400" b="0" i="0" u="none" strike="noStrike" baseline="0" dirty="0">
                <a:latin typeface="LiberationSans"/>
              </a:rPr>
              <a:t>le </a:t>
            </a:r>
            <a:r>
              <a:rPr lang="fr-FR" sz="2400" b="1" i="0" u="none" strike="noStrike" baseline="0" dirty="0">
                <a:latin typeface="LiberationSans-Bold"/>
              </a:rPr>
              <a:t>Code de l’Environnement</a:t>
            </a:r>
          </a:p>
          <a:p>
            <a:pPr marL="0" indent="0" algn="l">
              <a:buNone/>
            </a:pPr>
            <a:r>
              <a:rPr lang="fr-FR" sz="2400" b="0" i="0" u="none" strike="noStrike" baseline="0" dirty="0">
                <a:latin typeface="OpenSymbol" panose="05010000000000000000" pitchFamily="2" charset="0"/>
              </a:rPr>
              <a:t>➢ </a:t>
            </a:r>
            <a:r>
              <a:rPr lang="fr-FR" sz="2400" b="0" i="0" u="none" strike="noStrike" baseline="0" dirty="0">
                <a:latin typeface="LiberationSans"/>
              </a:rPr>
              <a:t>les </a:t>
            </a:r>
            <a:r>
              <a:rPr lang="fr-FR" sz="2400" b="1" i="0" u="none" strike="noStrike" baseline="0" dirty="0">
                <a:latin typeface="LiberationSans-Bold"/>
              </a:rPr>
              <a:t>documents de planification</a:t>
            </a:r>
            <a:r>
              <a:rPr lang="fr-FR" sz="2400" b="0" i="0" u="none" strike="noStrike" baseline="0" dirty="0">
                <a:latin typeface="LiberationSans"/>
              </a:rPr>
              <a:t>.</a:t>
            </a:r>
          </a:p>
          <a:p>
            <a:pPr marL="0" indent="0" algn="l">
              <a:buNone/>
            </a:pPr>
            <a:r>
              <a:rPr lang="fr-FR" sz="2400" b="0" i="0" u="none" strike="noStrike" baseline="0" dirty="0">
                <a:latin typeface="OpenSymbol" panose="05010000000000000000" pitchFamily="2" charset="0"/>
              </a:rPr>
              <a:t>➢ </a:t>
            </a:r>
            <a:r>
              <a:rPr lang="fr-FR" sz="2400" b="0" i="0" u="none" strike="noStrike" baseline="0" dirty="0">
                <a:latin typeface="LiberationSans"/>
              </a:rPr>
              <a:t>les règles applicables aux </a:t>
            </a:r>
            <a:r>
              <a:rPr lang="fr-FR" sz="2400" b="1" i="0" u="none" strike="noStrike" baseline="0" dirty="0">
                <a:latin typeface="LiberationSans-Bold"/>
              </a:rPr>
              <a:t>ICPE, </a:t>
            </a:r>
            <a:r>
              <a:rPr lang="fr-FR" sz="2400" b="0" i="0" u="none" strike="noStrike" baseline="0" dirty="0">
                <a:latin typeface="LiberationSans"/>
              </a:rPr>
              <a:t>qui </a:t>
            </a:r>
            <a:r>
              <a:rPr lang="fr-FR" sz="2400" b="1" i="0" u="none" strike="noStrike" baseline="0" dirty="0">
                <a:latin typeface="LiberationSans-Bold"/>
              </a:rPr>
              <a:t>nécessitent une étude d’impact et une enquête</a:t>
            </a:r>
          </a:p>
          <a:p>
            <a:pPr marL="0" indent="0" algn="l">
              <a:buNone/>
            </a:pPr>
            <a:r>
              <a:rPr lang="fr-FR" sz="2400" b="1" i="0" u="none" strike="noStrike" baseline="0" dirty="0">
                <a:latin typeface="LiberationSans-Bold"/>
              </a:rPr>
              <a:t>publique</a:t>
            </a:r>
          </a:p>
          <a:p>
            <a:pPr marL="0" indent="0" algn="l">
              <a:buNone/>
            </a:pPr>
            <a:r>
              <a:rPr lang="fr-FR" sz="2400" b="0" i="0" u="none" strike="noStrike" baseline="0" dirty="0">
                <a:latin typeface="OpenSymbol" panose="05010000000000000000" pitchFamily="2" charset="0"/>
              </a:rPr>
              <a:t>➢ </a:t>
            </a:r>
            <a:r>
              <a:rPr lang="fr-FR" sz="2400" b="0" i="0" u="none" strike="noStrike" baseline="0" dirty="0">
                <a:latin typeface="LiberationSans"/>
              </a:rPr>
              <a:t>des réunions de </a:t>
            </a:r>
            <a:r>
              <a:rPr lang="fr-FR" sz="2400" b="1" i="0" u="none" strike="noStrike" baseline="0" dirty="0">
                <a:latin typeface="LiberationSans-Bold"/>
              </a:rPr>
              <a:t>présentation et de concertation </a:t>
            </a:r>
            <a:r>
              <a:rPr lang="fr-FR" sz="2400" b="0" i="0" u="none" strike="noStrike" baseline="0" dirty="0">
                <a:latin typeface="LiberationSans"/>
              </a:rPr>
              <a:t>sont fréquemment organisées avec</a:t>
            </a:r>
          </a:p>
          <a:p>
            <a:pPr marL="0" indent="0" algn="l">
              <a:buNone/>
            </a:pPr>
            <a:r>
              <a:rPr lang="fr-FR" sz="2400" b="0" i="0" u="none" strike="noStrike" baseline="0" dirty="0">
                <a:latin typeface="LiberationSans"/>
              </a:rPr>
              <a:t>les habitants.</a:t>
            </a:r>
          </a:p>
          <a:p>
            <a:pPr marL="0" indent="0" algn="l">
              <a:buNone/>
            </a:pPr>
            <a:r>
              <a:rPr lang="fr-FR" sz="2400" b="0" i="0" u="none" strike="noStrike" baseline="0" dirty="0">
                <a:latin typeface="OpenSymbol" panose="05010000000000000000" pitchFamily="2" charset="0"/>
              </a:rPr>
              <a:t>➔ </a:t>
            </a:r>
            <a:r>
              <a:rPr lang="fr-FR" sz="2400" b="0" i="0" u="none" strike="noStrike" baseline="0" dirty="0">
                <a:latin typeface="LiberationSans"/>
              </a:rPr>
              <a:t>La réglementation fixe une distance </a:t>
            </a:r>
            <a:r>
              <a:rPr lang="fr-FR" sz="2400" b="1" i="0" u="none" strike="noStrike" baseline="0" dirty="0">
                <a:latin typeface="LiberationSans-Bold"/>
              </a:rPr>
              <a:t>minimum de 500m </a:t>
            </a:r>
            <a:r>
              <a:rPr lang="fr-FR" sz="2400" b="0" i="0" u="none" strike="noStrike" baseline="0" dirty="0">
                <a:latin typeface="LiberationSans"/>
              </a:rPr>
              <a:t>de toutes habitations.</a:t>
            </a:r>
            <a:endParaRPr lang="fr-FR" sz="3600" dirty="0"/>
          </a:p>
        </p:txBody>
      </p:sp>
      <p:pic>
        <p:nvPicPr>
          <p:cNvPr id="4" name="Image 3">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2855" y="219255"/>
            <a:ext cx="1378122" cy="1378122"/>
          </a:xfrm>
          <a:prstGeom prst="rect">
            <a:avLst/>
          </a:prstGeom>
        </p:spPr>
      </p:pic>
    </p:spTree>
    <p:extLst>
      <p:ext uri="{BB962C8B-B14F-4D97-AF65-F5344CB8AC3E}">
        <p14:creationId xmlns:p14="http://schemas.microsoft.com/office/powerpoint/2010/main" val="221231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36D46B-D5F0-423E-A423-5184FDB4B682}"/>
              </a:ext>
            </a:extLst>
          </p:cNvPr>
          <p:cNvSpPr>
            <a:spLocks noGrp="1"/>
          </p:cNvSpPr>
          <p:nvPr>
            <p:ph type="title"/>
          </p:nvPr>
        </p:nvSpPr>
        <p:spPr>
          <a:xfrm>
            <a:off x="407126" y="1597377"/>
            <a:ext cx="10515600" cy="1325563"/>
          </a:xfrm>
        </p:spPr>
        <p:txBody>
          <a:bodyPr>
            <a:noAutofit/>
          </a:bodyPr>
          <a:lstStyle/>
          <a:p>
            <a:r>
              <a:rPr lang="fr-FR" sz="2400" b="0" i="0" u="none" strike="noStrike" baseline="0" dirty="0">
                <a:latin typeface="LiberationSans"/>
              </a:rPr>
              <a:t>Sa production se substitue pour </a:t>
            </a:r>
            <a:r>
              <a:rPr lang="fr-FR" sz="2400" b="1" i="0" u="none" strike="noStrike" baseline="0" dirty="0">
                <a:latin typeface="LiberationSans-Bold"/>
              </a:rPr>
              <a:t>55 % à l’électricité produite par des centrales</a:t>
            </a:r>
            <a:r>
              <a:rPr lang="fr-FR" sz="2400" b="1" i="0" u="none" strike="noStrike" dirty="0">
                <a:latin typeface="LiberationSans-Bold"/>
              </a:rPr>
              <a:t> </a:t>
            </a:r>
            <a:r>
              <a:rPr lang="fr-FR" sz="2400" b="1" i="0" u="none" strike="noStrike" baseline="0" dirty="0">
                <a:latin typeface="LiberationSans-Bold"/>
              </a:rPr>
              <a:t>thermiques classiques.</a:t>
            </a:r>
            <a:br>
              <a:rPr lang="fr-FR" sz="2400" b="1" i="0" u="none" strike="noStrike" baseline="0" dirty="0">
                <a:latin typeface="LiberationSans-Bold"/>
              </a:rPr>
            </a:br>
            <a:br>
              <a:rPr lang="fr-FR" sz="2400" b="1" i="0" u="none" strike="noStrike" baseline="0" dirty="0">
                <a:latin typeface="LiberationSans-Bold"/>
              </a:rPr>
            </a:br>
            <a:r>
              <a:rPr lang="fr-FR" sz="2400" b="0" i="0" u="none" strike="noStrike" baseline="0" dirty="0">
                <a:latin typeface="OpenSymbol" panose="05010000000000000000" pitchFamily="2" charset="0"/>
              </a:rPr>
              <a:t>➔ </a:t>
            </a:r>
            <a:r>
              <a:rPr lang="fr-FR" sz="2400" b="0" i="0" u="none" strike="noStrike" baseline="0" dirty="0">
                <a:latin typeface="LiberationSans"/>
              </a:rPr>
              <a:t>L’intégration de nouvelles installations éoliennes et photovoltaïques </a:t>
            </a:r>
            <a:r>
              <a:rPr lang="fr-FR" sz="2400" b="1" i="0" u="none" strike="noStrike" baseline="0" dirty="0">
                <a:latin typeface="LiberationSans-Bold"/>
              </a:rPr>
              <a:t>permettra de diminuer</a:t>
            </a:r>
            <a:r>
              <a:rPr lang="fr-FR" sz="2400" b="1" i="0" u="none" strike="noStrike" dirty="0">
                <a:latin typeface="LiberationSans-Bold"/>
              </a:rPr>
              <a:t> </a:t>
            </a:r>
            <a:r>
              <a:rPr lang="fr-FR" sz="2400" b="1" i="0" u="none" strike="noStrike" baseline="0" dirty="0">
                <a:latin typeface="LiberationSans-Bold"/>
              </a:rPr>
              <a:t>le recours aux énergies fossiles</a:t>
            </a:r>
            <a:r>
              <a:rPr lang="fr-FR" sz="2400" b="0" i="0" u="none" strike="noStrike" baseline="0" dirty="0">
                <a:latin typeface="LiberationSans"/>
              </a:rPr>
              <a:t>.</a:t>
            </a:r>
            <a:br>
              <a:rPr lang="fr-FR" sz="2400" b="0" i="0" u="none" strike="noStrike" baseline="0" dirty="0">
                <a:latin typeface="LiberationSans"/>
              </a:rPr>
            </a:br>
            <a:br>
              <a:rPr lang="fr-FR" sz="2400" b="0" i="0" u="none" strike="noStrike" baseline="0" dirty="0">
                <a:latin typeface="LiberationSans"/>
              </a:rPr>
            </a:br>
            <a:r>
              <a:rPr lang="fr-FR" sz="2400" b="0" i="0" u="none" strike="noStrike" baseline="0" dirty="0">
                <a:latin typeface="OpenSymbol" panose="05010000000000000000" pitchFamily="2" charset="0"/>
              </a:rPr>
              <a:t>➔ </a:t>
            </a:r>
            <a:r>
              <a:rPr lang="fr-FR" sz="2400" b="0" i="0" u="none" strike="noStrike" baseline="0" dirty="0">
                <a:latin typeface="LiberationSans"/>
              </a:rPr>
              <a:t>Possibilité de prévoir précisément la </a:t>
            </a:r>
            <a:r>
              <a:rPr lang="fr-FR" sz="2400" b="1" i="0" u="none" strike="noStrike" baseline="0" dirty="0">
                <a:latin typeface="LiberationSans-Bold"/>
              </a:rPr>
              <a:t>production éolienne quelques jours à l’avance </a:t>
            </a:r>
            <a:r>
              <a:rPr lang="fr-FR" sz="2400" b="0" i="0" u="none" strike="noStrike" baseline="0" dirty="0">
                <a:latin typeface="LiberationSans"/>
              </a:rPr>
              <a:t>sur</a:t>
            </a:r>
            <a:r>
              <a:rPr lang="fr-FR" sz="2400" b="0" i="0" u="none" strike="noStrike" dirty="0">
                <a:latin typeface="LiberationSans"/>
              </a:rPr>
              <a:t> </a:t>
            </a:r>
            <a:r>
              <a:rPr lang="fr-FR" sz="2400" b="0" i="0" u="none" strike="noStrike" baseline="0" dirty="0">
                <a:latin typeface="LiberationSans"/>
              </a:rPr>
              <a:t>la base de données météorologiques de plus en plus précises.</a:t>
            </a:r>
            <a:endParaRPr lang="fr-FR" sz="5400" dirty="0"/>
          </a:p>
        </p:txBody>
      </p:sp>
      <p:sp>
        <p:nvSpPr>
          <p:cNvPr id="3" name="Espace réservé du contenu 2">
            <a:extLst>
              <a:ext uri="{FF2B5EF4-FFF2-40B4-BE49-F238E27FC236}">
                <a16:creationId xmlns:a16="http://schemas.microsoft.com/office/drawing/2014/main" id="{5AAF0535-F3A2-4672-B191-240C2220BD6D}"/>
              </a:ext>
            </a:extLst>
          </p:cNvPr>
          <p:cNvSpPr>
            <a:spLocks noGrp="1"/>
          </p:cNvSpPr>
          <p:nvPr>
            <p:ph idx="1"/>
          </p:nvPr>
        </p:nvSpPr>
        <p:spPr>
          <a:xfrm>
            <a:off x="407125" y="3883051"/>
            <a:ext cx="11610703" cy="2974949"/>
          </a:xfrm>
        </p:spPr>
        <p:txBody>
          <a:bodyPr>
            <a:normAutofit fontScale="92500" lnSpcReduction="20000"/>
          </a:bodyPr>
          <a:lstStyle/>
          <a:p>
            <a:pPr marL="0" indent="0" algn="l">
              <a:buNone/>
            </a:pPr>
            <a:r>
              <a:rPr lang="fr-FR" sz="2400" b="0" i="0" u="none" strike="noStrike" baseline="0" dirty="0">
                <a:latin typeface="OpenSymbol" panose="05010000000000000000" pitchFamily="2" charset="0"/>
              </a:rPr>
              <a:t>➔ </a:t>
            </a:r>
            <a:r>
              <a:rPr lang="fr-FR" sz="2400" b="0" i="0" u="none" strike="noStrike" baseline="0" dirty="0">
                <a:latin typeface="LiberationSans"/>
              </a:rPr>
              <a:t>Une éolienne produit </a:t>
            </a:r>
            <a:r>
              <a:rPr lang="fr-FR" sz="2400" b="1" i="0" u="none" strike="noStrike" baseline="0" dirty="0">
                <a:latin typeface="LiberationSans-Bold"/>
              </a:rPr>
              <a:t>plus de 19 fois l’énergie </a:t>
            </a:r>
            <a:r>
              <a:rPr lang="fr-FR" sz="2400" b="0" i="0" u="none" strike="noStrike" baseline="0" dirty="0">
                <a:latin typeface="LiberationSans"/>
              </a:rPr>
              <a:t>que ce qu’elle consommera durant</a:t>
            </a:r>
          </a:p>
          <a:p>
            <a:pPr marL="0" indent="0" algn="l">
              <a:buNone/>
            </a:pPr>
            <a:r>
              <a:rPr lang="fr-FR" sz="2400" b="0" i="0" u="none" strike="noStrike" baseline="0" dirty="0">
                <a:latin typeface="LiberationSans"/>
              </a:rPr>
              <a:t>son cycle de vie.</a:t>
            </a:r>
          </a:p>
          <a:p>
            <a:pPr marL="0" indent="0" algn="l">
              <a:buNone/>
            </a:pPr>
            <a:endParaRPr lang="fr-FR" sz="2400" b="0" i="0" u="none" strike="noStrike" baseline="0" dirty="0">
              <a:latin typeface="LiberationSans"/>
            </a:endParaRPr>
          </a:p>
          <a:p>
            <a:pPr marL="0" indent="0" algn="l">
              <a:buNone/>
            </a:pPr>
            <a:r>
              <a:rPr lang="fr-FR" sz="2400" b="0" i="0" u="none" strike="noStrike" baseline="0" dirty="0">
                <a:latin typeface="OpenSymbol" panose="05010000000000000000" pitchFamily="2" charset="0"/>
              </a:rPr>
              <a:t>➔ </a:t>
            </a:r>
            <a:r>
              <a:rPr lang="fr-FR" sz="2400" b="1" i="0" u="none" strike="noStrike" baseline="0" dirty="0">
                <a:latin typeface="LiberationSans-Bold"/>
              </a:rPr>
              <a:t>93 % du poids </a:t>
            </a:r>
            <a:r>
              <a:rPr lang="fr-FR" sz="2400" b="0" i="0" u="none" strike="noStrike" baseline="0" dirty="0">
                <a:latin typeface="LiberationSans"/>
              </a:rPr>
              <a:t>d’une éolienne terrestre sont totalement recyclables (acier, béton,</a:t>
            </a:r>
          </a:p>
          <a:p>
            <a:pPr marL="0" indent="0" algn="l">
              <a:buNone/>
            </a:pPr>
            <a:r>
              <a:rPr lang="fr-FR" sz="2400" b="0" i="0" u="none" strike="noStrike" baseline="0" dirty="0">
                <a:latin typeface="LiberationSans"/>
              </a:rPr>
              <a:t>cuivre et aluminium).</a:t>
            </a:r>
          </a:p>
          <a:p>
            <a:pPr marL="0" indent="0" algn="l">
              <a:buNone/>
            </a:pPr>
            <a:endParaRPr lang="fr-FR" sz="2400" b="0" i="0" u="none" strike="noStrike" baseline="0" dirty="0">
              <a:latin typeface="LiberationSans"/>
            </a:endParaRPr>
          </a:p>
          <a:p>
            <a:pPr marL="0" indent="0" algn="l">
              <a:buNone/>
            </a:pPr>
            <a:r>
              <a:rPr lang="fr-FR" sz="2400" b="0" i="0" u="none" strike="noStrike" baseline="0" dirty="0">
                <a:latin typeface="OpenSymbol" panose="05010000000000000000" pitchFamily="2" charset="0"/>
              </a:rPr>
              <a:t>➔ </a:t>
            </a:r>
            <a:r>
              <a:rPr lang="fr-FR" sz="2400" b="0" i="0" u="none" strike="noStrike" baseline="0" dirty="0">
                <a:latin typeface="LiberationSans"/>
              </a:rPr>
              <a:t>Les éoliennes terrestres utilisant des terres rares </a:t>
            </a:r>
            <a:r>
              <a:rPr lang="fr-FR" sz="2400" b="1" i="0" u="none" strike="noStrike" baseline="0" dirty="0">
                <a:latin typeface="LiberationSans-Bold"/>
              </a:rPr>
              <a:t>ne sont plus développées </a:t>
            </a:r>
            <a:r>
              <a:rPr lang="fr-FR" sz="2400" b="0" i="0" u="none" strike="noStrike" baseline="0" dirty="0">
                <a:latin typeface="LiberationSans"/>
              </a:rPr>
              <a:t>en</a:t>
            </a:r>
          </a:p>
          <a:p>
            <a:pPr marL="0" indent="0" algn="l">
              <a:buNone/>
            </a:pPr>
            <a:r>
              <a:rPr lang="fr-FR" sz="2400" b="0" i="0" u="none" strike="noStrike" baseline="0" dirty="0">
                <a:latin typeface="LiberationSans"/>
              </a:rPr>
              <a:t>France depuis de nombreuses années.</a:t>
            </a:r>
            <a:endParaRPr lang="fr-FR" sz="3600" dirty="0"/>
          </a:p>
        </p:txBody>
      </p:sp>
      <p:pic>
        <p:nvPicPr>
          <p:cNvPr id="4" name="Image 3">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2855" y="219255"/>
            <a:ext cx="1378122" cy="1378122"/>
          </a:xfrm>
          <a:prstGeom prst="rect">
            <a:avLst/>
          </a:prstGeom>
        </p:spPr>
      </p:pic>
    </p:spTree>
    <p:extLst>
      <p:ext uri="{BB962C8B-B14F-4D97-AF65-F5344CB8AC3E}">
        <p14:creationId xmlns:p14="http://schemas.microsoft.com/office/powerpoint/2010/main" val="311887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43430-A39D-430A-8E26-41D3DCD135CA}"/>
              </a:ext>
            </a:extLst>
          </p:cNvPr>
          <p:cNvSpPr>
            <a:spLocks noGrp="1"/>
          </p:cNvSpPr>
          <p:nvPr>
            <p:ph type="title"/>
          </p:nvPr>
        </p:nvSpPr>
        <p:spPr>
          <a:xfrm>
            <a:off x="0" y="411495"/>
            <a:ext cx="10313043" cy="1176903"/>
          </a:xfrm>
        </p:spPr>
        <p:txBody>
          <a:bodyPr>
            <a:normAutofit/>
          </a:bodyPr>
          <a:lstStyle/>
          <a:p>
            <a:pPr algn="ctr"/>
            <a:r>
              <a:rPr lang="fr-FR" sz="3100" dirty="0">
                <a:latin typeface="Avenir Roman" panose="02000503020000020003"/>
              </a:rPr>
              <a:t>EOLIEN potentiel favorable </a:t>
            </a:r>
            <a:endParaRPr lang="fr-FR" sz="3600" dirty="0">
              <a:latin typeface="Avenir Roman" panose="02000503020000020003" pitchFamily="2" charset="0"/>
            </a:endParaRPr>
          </a:p>
        </p:txBody>
      </p:sp>
      <p:pic>
        <p:nvPicPr>
          <p:cNvPr id="4" name="Image 3">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210276"/>
            <a:ext cx="1378122" cy="1378122"/>
          </a:xfrm>
          <a:prstGeom prst="rect">
            <a:avLst/>
          </a:prstGeom>
        </p:spPr>
      </p:pic>
      <p:sp>
        <p:nvSpPr>
          <p:cNvPr id="8" name="ZoneTexte 7">
            <a:extLst>
              <a:ext uri="{FF2B5EF4-FFF2-40B4-BE49-F238E27FC236}">
                <a16:creationId xmlns:a16="http://schemas.microsoft.com/office/drawing/2014/main" id="{DE8AAFE3-50BB-C34F-1AA8-838601165DBD}"/>
              </a:ext>
            </a:extLst>
          </p:cNvPr>
          <p:cNvSpPr txBox="1"/>
          <p:nvPr/>
        </p:nvSpPr>
        <p:spPr>
          <a:xfrm>
            <a:off x="396432" y="3585628"/>
            <a:ext cx="10861593" cy="2954655"/>
          </a:xfrm>
          <a:prstGeom prst="rect">
            <a:avLst/>
          </a:prstGeom>
          <a:noFill/>
        </p:spPr>
        <p:txBody>
          <a:bodyPr wrap="square">
            <a:spAutoFit/>
          </a:bodyPr>
          <a:lstStyle/>
          <a:p>
            <a:r>
              <a:rPr lang="fr-FR" sz="2800" dirty="0">
                <a:solidFill>
                  <a:prstClr val="black"/>
                </a:solidFill>
                <a:latin typeface="Avenir Roman" panose="02000503020000020003"/>
                <a:ea typeface="+mj-ea"/>
                <a:cs typeface="+mj-cs"/>
              </a:rPr>
              <a:t>3</a:t>
            </a:r>
            <a:r>
              <a:rPr kumimoji="0" lang="fr-FR" sz="2800" b="0" i="0" u="none" strike="noStrike" kern="1200" cap="none" spc="0" normalizeH="0" baseline="0" noProof="0" dirty="0">
                <a:ln>
                  <a:noFill/>
                </a:ln>
                <a:solidFill>
                  <a:prstClr val="black"/>
                </a:solidFill>
                <a:effectLst/>
                <a:uLnTx/>
                <a:uFillTx/>
                <a:latin typeface="Avenir Roman" panose="02000503020000020003"/>
                <a:ea typeface="+mj-ea"/>
                <a:cs typeface="+mj-cs"/>
              </a:rPr>
              <a:t> – Contraintes environnementales  protection </a:t>
            </a:r>
            <a:r>
              <a:rPr kumimoji="0" lang="fr-FR" sz="2800" b="0" i="0" u="none" strike="noStrike" kern="1200" cap="none" spc="0" normalizeH="0" baseline="0" noProof="0" dirty="0">
                <a:ln>
                  <a:noFill/>
                </a:ln>
                <a:solidFill>
                  <a:prstClr val="black"/>
                </a:solidFill>
                <a:effectLst/>
                <a:uLnTx/>
                <a:uFillTx/>
                <a:latin typeface="Avenir Roman" panose="02000503020000020003" pitchFamily="2" charset="0"/>
                <a:ea typeface="+mj-ea"/>
                <a:cs typeface="+mj-cs"/>
              </a:rPr>
              <a:t>Natura 2000 et ZNIEFF 1.</a:t>
            </a:r>
          </a:p>
          <a:p>
            <a:endParaRPr lang="fr-FR" sz="2800" dirty="0">
              <a:solidFill>
                <a:prstClr val="black"/>
              </a:solidFill>
              <a:latin typeface="Avenir Roman" panose="02000503020000020003" pitchFamily="2" charset="0"/>
              <a:ea typeface="+mj-ea"/>
              <a:cs typeface="+mj-cs"/>
            </a:endParaRPr>
          </a:p>
          <a:p>
            <a:endParaRPr lang="fr-FR" sz="2800" dirty="0">
              <a:solidFill>
                <a:prstClr val="black"/>
              </a:solidFill>
              <a:latin typeface="Avenir Roman" panose="02000503020000020003" pitchFamily="2" charset="0"/>
              <a:ea typeface="+mj-ea"/>
              <a:cs typeface="+mj-cs"/>
            </a:endParaRPr>
          </a:p>
          <a:p>
            <a:endParaRPr lang="fr-FR" sz="2800" dirty="0">
              <a:solidFill>
                <a:prstClr val="black"/>
              </a:solidFill>
              <a:latin typeface="Avenir Roman" panose="02000503020000020003" pitchFamily="2" charset="0"/>
              <a:ea typeface="+mj-ea"/>
              <a:cs typeface="+mj-cs"/>
            </a:endParaRPr>
          </a:p>
          <a:p>
            <a:endParaRPr lang="fr-FR" sz="2800" dirty="0">
              <a:solidFill>
                <a:prstClr val="black"/>
              </a:solidFill>
              <a:latin typeface="Avenir Roman" panose="02000503020000020003" pitchFamily="2" charset="0"/>
              <a:ea typeface="+mj-ea"/>
              <a:cs typeface="+mj-cs"/>
            </a:endParaRPr>
          </a:p>
          <a:p>
            <a:endParaRPr lang="fr-FR" sz="2800" dirty="0">
              <a:solidFill>
                <a:prstClr val="black"/>
              </a:solidFill>
              <a:latin typeface="Avenir Roman" panose="02000503020000020003" pitchFamily="2" charset="0"/>
              <a:ea typeface="+mj-ea"/>
              <a:cs typeface="+mj-cs"/>
            </a:endParaRPr>
          </a:p>
          <a:p>
            <a:r>
              <a:rPr lang="fr-FR" sz="1600" dirty="0">
                <a:solidFill>
                  <a:prstClr val="black"/>
                </a:solidFill>
                <a:latin typeface="Avenir Roman" panose="02000503020000020003" pitchFamily="2" charset="0"/>
                <a:ea typeface="+mj-ea"/>
                <a:cs typeface="+mj-cs"/>
              </a:rPr>
              <a:t>ZNIEFF : Zone Naturelle d’</a:t>
            </a:r>
            <a:r>
              <a:rPr lang="fr-FR" sz="1600" dirty="0" err="1">
                <a:solidFill>
                  <a:prstClr val="black"/>
                </a:solidFill>
                <a:latin typeface="Avenir Roman" panose="02000503020000020003" pitchFamily="2" charset="0"/>
                <a:ea typeface="+mj-ea"/>
                <a:cs typeface="+mj-cs"/>
              </a:rPr>
              <a:t>Interêt</a:t>
            </a:r>
            <a:r>
              <a:rPr lang="fr-FR" sz="1600" dirty="0">
                <a:solidFill>
                  <a:prstClr val="black"/>
                </a:solidFill>
                <a:latin typeface="Avenir Roman" panose="02000503020000020003" pitchFamily="2" charset="0"/>
                <a:ea typeface="+mj-ea"/>
                <a:cs typeface="+mj-cs"/>
              </a:rPr>
              <a:t> Ecologique, Faunistique et Floristique</a:t>
            </a:r>
            <a:endParaRPr lang="fr-FR" sz="1600" dirty="0"/>
          </a:p>
        </p:txBody>
      </p:sp>
      <p:sp>
        <p:nvSpPr>
          <p:cNvPr id="10" name="ZoneTexte 9">
            <a:extLst>
              <a:ext uri="{FF2B5EF4-FFF2-40B4-BE49-F238E27FC236}">
                <a16:creationId xmlns:a16="http://schemas.microsoft.com/office/drawing/2014/main" id="{3297CAC4-410A-BF2A-8D18-FF9E11A1B450}"/>
              </a:ext>
            </a:extLst>
          </p:cNvPr>
          <p:cNvSpPr txBox="1"/>
          <p:nvPr/>
        </p:nvSpPr>
        <p:spPr>
          <a:xfrm>
            <a:off x="396432" y="2726258"/>
            <a:ext cx="6094070" cy="523220"/>
          </a:xfrm>
          <a:prstGeom prst="rect">
            <a:avLst/>
          </a:prstGeom>
          <a:noFill/>
        </p:spPr>
        <p:txBody>
          <a:bodyPr wrap="square">
            <a:spAutoFit/>
          </a:bodyPr>
          <a:lstStyle/>
          <a:p>
            <a:r>
              <a:rPr lang="fr-FR" sz="2800" dirty="0">
                <a:latin typeface="Avenir Roman" panose="02000503020000020003" pitchFamily="2" charset="0"/>
              </a:rPr>
              <a:t>2 </a:t>
            </a:r>
            <a:r>
              <a:rPr kumimoji="0" lang="fr-FR" sz="2800" b="0" i="0" u="none" strike="noStrike" kern="1200" cap="none" spc="0" normalizeH="0" baseline="0" noProof="0" dirty="0">
                <a:ln>
                  <a:noFill/>
                </a:ln>
                <a:solidFill>
                  <a:prstClr val="black"/>
                </a:solidFill>
                <a:effectLst/>
                <a:uLnTx/>
                <a:uFillTx/>
                <a:latin typeface="Avenir Roman" panose="02000503020000020003"/>
                <a:ea typeface="+mj-ea"/>
                <a:cs typeface="+mj-cs"/>
              </a:rPr>
              <a:t>–</a:t>
            </a:r>
            <a:r>
              <a:rPr lang="fr-FR" sz="2800" dirty="0">
                <a:latin typeface="Avenir Roman" panose="02000503020000020003" pitchFamily="2" charset="0"/>
              </a:rPr>
              <a:t> Contrainte aéronautique militaire.</a:t>
            </a:r>
            <a:endParaRPr lang="fr-FR" sz="2800" dirty="0"/>
          </a:p>
        </p:txBody>
      </p:sp>
      <p:sp>
        <p:nvSpPr>
          <p:cNvPr id="12" name="ZoneTexte 11">
            <a:extLst>
              <a:ext uri="{FF2B5EF4-FFF2-40B4-BE49-F238E27FC236}">
                <a16:creationId xmlns:a16="http://schemas.microsoft.com/office/drawing/2014/main" id="{FD5C80E8-A8B7-0378-B235-8266734CB4E2}"/>
              </a:ext>
            </a:extLst>
          </p:cNvPr>
          <p:cNvSpPr txBox="1"/>
          <p:nvPr/>
        </p:nvSpPr>
        <p:spPr>
          <a:xfrm>
            <a:off x="396432" y="1866889"/>
            <a:ext cx="10641682" cy="523220"/>
          </a:xfrm>
          <a:prstGeom prst="rect">
            <a:avLst/>
          </a:prstGeom>
          <a:noFill/>
        </p:spPr>
        <p:txBody>
          <a:bodyPr wrap="square">
            <a:spAutoFit/>
          </a:bodyPr>
          <a:lstStyle/>
          <a:p>
            <a:r>
              <a:rPr lang="fr-FR" sz="2800" dirty="0">
                <a:latin typeface="Avenir Roman" panose="02000503020000020003"/>
              </a:rPr>
              <a:t>1</a:t>
            </a:r>
            <a:r>
              <a:rPr lang="fr-FR" sz="1800" dirty="0">
                <a:latin typeface="Avenir Roman" panose="02000503020000020003"/>
              </a:rPr>
              <a:t> </a:t>
            </a:r>
            <a:r>
              <a:rPr kumimoji="0" lang="fr-FR" sz="2800" b="0" i="0" u="none" strike="noStrike" kern="1200" cap="none" spc="0" normalizeH="0" baseline="0" noProof="0" dirty="0">
                <a:ln>
                  <a:noFill/>
                </a:ln>
                <a:solidFill>
                  <a:prstClr val="black"/>
                </a:solidFill>
                <a:effectLst/>
                <a:uLnTx/>
                <a:uFillTx/>
                <a:latin typeface="Avenir Roman" panose="02000503020000020003"/>
                <a:ea typeface="+mj-ea"/>
                <a:cs typeface="+mj-cs"/>
              </a:rPr>
              <a:t>–</a:t>
            </a:r>
            <a:r>
              <a:rPr lang="fr-FR" sz="2800" dirty="0">
                <a:latin typeface="Avenir Roman" panose="02000503020000020003"/>
              </a:rPr>
              <a:t> Contrainte de protection de 500 m autour des habitations.</a:t>
            </a:r>
            <a:endParaRPr lang="fr-FR" sz="2800" dirty="0"/>
          </a:p>
        </p:txBody>
      </p:sp>
    </p:spTree>
    <p:extLst>
      <p:ext uri="{BB962C8B-B14F-4D97-AF65-F5344CB8AC3E}">
        <p14:creationId xmlns:p14="http://schemas.microsoft.com/office/powerpoint/2010/main" val="135875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5B625-253A-42EC-B223-33D6171FDEBE}"/>
              </a:ext>
            </a:extLst>
          </p:cNvPr>
          <p:cNvSpPr>
            <a:spLocks noGrp="1"/>
          </p:cNvSpPr>
          <p:nvPr>
            <p:ph type="title"/>
          </p:nvPr>
        </p:nvSpPr>
        <p:spPr>
          <a:xfrm>
            <a:off x="0" y="2341970"/>
            <a:ext cx="3810000" cy="1325563"/>
          </a:xfrm>
        </p:spPr>
        <p:txBody>
          <a:bodyPr>
            <a:normAutofit fontScale="90000"/>
          </a:bodyPr>
          <a:lstStyle/>
          <a:p>
            <a:r>
              <a:rPr lang="fr-FR" sz="3600" dirty="0">
                <a:latin typeface="Avenir Roman" panose="02000503020000020003" pitchFamily="2" charset="0"/>
              </a:rPr>
              <a:t>2 – </a:t>
            </a:r>
            <a:r>
              <a:rPr lang="fr-FR" sz="3600" b="1" dirty="0">
                <a:latin typeface="Avenir Roman" panose="02000503020000020003" pitchFamily="2" charset="0"/>
              </a:rPr>
              <a:t>EOLIEN </a:t>
            </a:r>
            <a:br>
              <a:rPr lang="fr-FR" sz="3600" b="1" dirty="0">
                <a:latin typeface="Avenir Roman" panose="02000503020000020003" pitchFamily="2" charset="0"/>
              </a:rPr>
            </a:br>
            <a:r>
              <a:rPr lang="fr-FR" sz="3600" b="1" dirty="0">
                <a:latin typeface="Avenir Roman" panose="02000503020000020003" pitchFamily="2" charset="0"/>
              </a:rPr>
              <a:t>  </a:t>
            </a:r>
            <a:br>
              <a:rPr lang="fr-FR" sz="3600" b="1" dirty="0">
                <a:latin typeface="Avenir Roman" panose="02000503020000020003" pitchFamily="2" charset="0"/>
              </a:rPr>
            </a:br>
            <a:br>
              <a:rPr lang="fr-FR" sz="3600" dirty="0">
                <a:latin typeface="Avenir Roman" panose="02000503020000020003" pitchFamily="2" charset="0"/>
              </a:rPr>
            </a:br>
            <a:endParaRPr lang="fr-FR" sz="3600" dirty="0">
              <a:latin typeface="Avenir Roman" panose="02000503020000020003" pitchFamily="2" charset="0"/>
            </a:endParaRPr>
          </a:p>
        </p:txBody>
      </p:sp>
      <p:sp>
        <p:nvSpPr>
          <p:cNvPr id="7" name="ZoneTexte 6">
            <a:extLst>
              <a:ext uri="{FF2B5EF4-FFF2-40B4-BE49-F238E27FC236}">
                <a16:creationId xmlns:a16="http://schemas.microsoft.com/office/drawing/2014/main" id="{E3A1EBAA-BF3E-724C-BD92-121CD2C58F16}"/>
              </a:ext>
            </a:extLst>
          </p:cNvPr>
          <p:cNvSpPr txBox="1"/>
          <p:nvPr/>
        </p:nvSpPr>
        <p:spPr>
          <a:xfrm>
            <a:off x="5165124" y="939114"/>
            <a:ext cx="184731" cy="369332"/>
          </a:xfrm>
          <a:prstGeom prst="rect">
            <a:avLst/>
          </a:prstGeom>
          <a:noFill/>
        </p:spPr>
        <p:txBody>
          <a:bodyPr wrap="none" rtlCol="0">
            <a:spAutoFit/>
          </a:bodyPr>
          <a:lstStyle/>
          <a:p>
            <a:endParaRPr lang="fr-FR" dirty="0"/>
          </a:p>
        </p:txBody>
      </p:sp>
      <p:pic>
        <p:nvPicPr>
          <p:cNvPr id="5" name="Image 4">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3355" y="219255"/>
            <a:ext cx="1378122" cy="1378122"/>
          </a:xfrm>
          <a:prstGeom prst="rect">
            <a:avLst/>
          </a:prstGeom>
        </p:spPr>
      </p:pic>
      <p:sp>
        <p:nvSpPr>
          <p:cNvPr id="10" name="ZoneTexte 9"/>
          <p:cNvSpPr txBox="1"/>
          <p:nvPr/>
        </p:nvSpPr>
        <p:spPr>
          <a:xfrm>
            <a:off x="185057" y="261257"/>
            <a:ext cx="1641475" cy="523220"/>
          </a:xfrm>
          <a:prstGeom prst="rect">
            <a:avLst/>
          </a:prstGeom>
          <a:noFill/>
        </p:spPr>
        <p:txBody>
          <a:bodyPr wrap="none" rtlCol="0">
            <a:spAutoFit/>
          </a:bodyPr>
          <a:lstStyle/>
          <a:p>
            <a:r>
              <a:rPr lang="fr-FR" sz="2800" b="1" dirty="0">
                <a:solidFill>
                  <a:srgbClr val="FF0000"/>
                </a:solidFill>
              </a:rPr>
              <a:t>DOUVRES</a:t>
            </a:r>
          </a:p>
        </p:txBody>
      </p:sp>
      <p:sp>
        <p:nvSpPr>
          <p:cNvPr id="11" name="ZoneTexte 10"/>
          <p:cNvSpPr txBox="1"/>
          <p:nvPr/>
        </p:nvSpPr>
        <p:spPr>
          <a:xfrm>
            <a:off x="2231571" y="3243943"/>
            <a:ext cx="7319183" cy="1323439"/>
          </a:xfrm>
          <a:prstGeom prst="rect">
            <a:avLst/>
          </a:prstGeom>
          <a:noFill/>
        </p:spPr>
        <p:txBody>
          <a:bodyPr wrap="none" rtlCol="0">
            <a:spAutoFit/>
          </a:bodyPr>
          <a:lstStyle/>
          <a:p>
            <a:r>
              <a:rPr lang="fr-FR" sz="4000" dirty="0"/>
              <a:t>Survol aéronautique de DOUVRES </a:t>
            </a:r>
          </a:p>
          <a:p>
            <a:r>
              <a:rPr lang="fr-FR" sz="4000" dirty="0"/>
              <a:t>PAS de Zone  </a:t>
            </a:r>
          </a:p>
        </p:txBody>
      </p:sp>
    </p:spTree>
    <p:extLst>
      <p:ext uri="{BB962C8B-B14F-4D97-AF65-F5344CB8AC3E}">
        <p14:creationId xmlns:p14="http://schemas.microsoft.com/office/powerpoint/2010/main" val="418018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06B9F-4EF1-4A2E-9B3F-F4B95807FA4F}"/>
              </a:ext>
            </a:extLst>
          </p:cNvPr>
          <p:cNvSpPr>
            <a:spLocks noGrp="1"/>
          </p:cNvSpPr>
          <p:nvPr>
            <p:ph type="title"/>
          </p:nvPr>
        </p:nvSpPr>
        <p:spPr>
          <a:xfrm>
            <a:off x="838200" y="365126"/>
            <a:ext cx="10515600" cy="959490"/>
          </a:xfrm>
        </p:spPr>
        <p:txBody>
          <a:bodyPr>
            <a:normAutofit/>
          </a:bodyPr>
          <a:lstStyle/>
          <a:p>
            <a:r>
              <a:rPr lang="fr-FR" b="1" dirty="0">
                <a:latin typeface="Avenir Roman" panose="02000503020000020003" pitchFamily="2" charset="0"/>
              </a:rPr>
              <a:t>3 – Solaire au Sol</a:t>
            </a:r>
          </a:p>
        </p:txBody>
      </p:sp>
      <p:sp>
        <p:nvSpPr>
          <p:cNvPr id="3" name="Espace réservé du contenu 2">
            <a:extLst>
              <a:ext uri="{FF2B5EF4-FFF2-40B4-BE49-F238E27FC236}">
                <a16:creationId xmlns:a16="http://schemas.microsoft.com/office/drawing/2014/main" id="{70B6BF1C-3465-4D15-9061-74B7685137A2}"/>
              </a:ext>
            </a:extLst>
          </p:cNvPr>
          <p:cNvSpPr>
            <a:spLocks noGrp="1"/>
          </p:cNvSpPr>
          <p:nvPr>
            <p:ph idx="1"/>
          </p:nvPr>
        </p:nvSpPr>
        <p:spPr>
          <a:xfrm>
            <a:off x="104503" y="1434706"/>
            <a:ext cx="12087497" cy="4957187"/>
          </a:xfrm>
        </p:spPr>
        <p:txBody>
          <a:bodyPr>
            <a:normAutofit fontScale="92500" lnSpcReduction="10000"/>
          </a:bodyPr>
          <a:lstStyle/>
          <a:p>
            <a:pPr marL="0" indent="0" algn="l">
              <a:buNone/>
            </a:pPr>
            <a:r>
              <a:rPr lang="fr-FR" sz="2600" b="1" i="0" u="none" strike="noStrike" baseline="0" dirty="0">
                <a:latin typeface="Avenir Roman" panose="02000503020000020003" pitchFamily="2" charset="0"/>
              </a:rPr>
              <a:t>Un parc photovoltaïque au sol reste réversible :</a:t>
            </a:r>
          </a:p>
          <a:p>
            <a:pPr marL="0" indent="0" algn="l">
              <a:buNone/>
            </a:pPr>
            <a:r>
              <a:rPr lang="fr-FR" sz="2600" b="0" i="0" u="none" strike="noStrike" baseline="0" dirty="0">
                <a:latin typeface="Avenir Roman" panose="02000503020000020003" pitchFamily="2" charset="0"/>
              </a:rPr>
              <a:t>● Des techniques de fondation à l’impact limité.</a:t>
            </a:r>
          </a:p>
          <a:p>
            <a:pPr algn="l"/>
            <a:endParaRPr lang="fr-FR" sz="1800" dirty="0">
              <a:latin typeface="Avenir Roman" panose="02000503020000020003" pitchFamily="2" charset="0"/>
            </a:endParaRPr>
          </a:p>
          <a:p>
            <a:pPr algn="l"/>
            <a:endParaRPr lang="fr-FR" sz="1800" b="0" i="0" u="none" strike="noStrike" baseline="0" dirty="0">
              <a:latin typeface="Avenir Roman" panose="02000503020000020003" pitchFamily="2" charset="0"/>
            </a:endParaRPr>
          </a:p>
          <a:p>
            <a:pPr algn="l"/>
            <a:endParaRPr lang="fr-FR" sz="1800" dirty="0">
              <a:latin typeface="Avenir Roman" panose="02000503020000020003" pitchFamily="2" charset="0"/>
            </a:endParaRPr>
          </a:p>
          <a:p>
            <a:pPr algn="l"/>
            <a:endParaRPr lang="fr-FR" sz="1800" b="0" i="0" u="none" strike="noStrike" baseline="0" dirty="0">
              <a:latin typeface="Avenir Roman" panose="02000503020000020003" pitchFamily="2" charset="0"/>
            </a:endParaRPr>
          </a:p>
          <a:p>
            <a:pPr marL="0" indent="0" algn="l">
              <a:buNone/>
            </a:pPr>
            <a:r>
              <a:rPr lang="fr-FR" sz="1800" b="0" i="0" u="none" strike="noStrike" baseline="0" dirty="0">
                <a:latin typeface="Avenir Roman" panose="02000503020000020003" pitchFamily="2" charset="0"/>
              </a:rPr>
              <a:t>● </a:t>
            </a:r>
            <a:r>
              <a:rPr lang="fr-FR" sz="2600" b="0" i="0" u="none" strike="noStrike" baseline="0" dirty="0">
                <a:latin typeface="Avenir Roman" panose="02000503020000020003" pitchFamily="2" charset="0"/>
              </a:rPr>
              <a:t>Un parc photovoltaïque n’est pas une zone stérile.</a:t>
            </a:r>
            <a:endParaRPr lang="fr-FR" sz="1800" b="0" i="0" u="none" strike="noStrike" baseline="0" dirty="0">
              <a:latin typeface="Avenir Roman" panose="02000503020000020003" pitchFamily="2" charset="0"/>
            </a:endParaRPr>
          </a:p>
          <a:p>
            <a:pPr algn="l"/>
            <a:endParaRPr lang="fr-FR" sz="1800" b="0" i="0" u="none" strike="noStrike" baseline="0" dirty="0">
              <a:latin typeface="Avenir Roman" panose="02000503020000020003" pitchFamily="2" charset="0"/>
            </a:endParaRPr>
          </a:p>
          <a:p>
            <a:pPr algn="l"/>
            <a:endParaRPr lang="fr-FR" sz="1800" dirty="0">
              <a:latin typeface="Avenir Roman" panose="02000503020000020003" pitchFamily="2" charset="0"/>
            </a:endParaRPr>
          </a:p>
          <a:p>
            <a:pPr algn="l"/>
            <a:endParaRPr lang="fr-FR" sz="1800" b="0" i="0" u="none" strike="noStrike" baseline="0" dirty="0">
              <a:latin typeface="Avenir Roman" panose="02000503020000020003" pitchFamily="2" charset="0"/>
            </a:endParaRPr>
          </a:p>
          <a:p>
            <a:pPr algn="l"/>
            <a:endParaRPr lang="fr-FR" sz="1800" b="0" i="0" u="none" strike="noStrike" baseline="0" dirty="0">
              <a:latin typeface="Avenir Roman" panose="02000503020000020003" pitchFamily="2" charset="0"/>
            </a:endParaRPr>
          </a:p>
          <a:p>
            <a:pPr algn="l"/>
            <a:endParaRPr lang="fr-FR" sz="1800" b="0" i="0" u="none" strike="noStrike" baseline="0" dirty="0">
              <a:latin typeface="Avenir Roman" panose="02000503020000020003" pitchFamily="2" charset="0"/>
            </a:endParaRPr>
          </a:p>
          <a:p>
            <a:pPr marL="0" indent="0">
              <a:buNone/>
            </a:pPr>
            <a:r>
              <a:rPr lang="fr-FR" sz="1800" b="0" i="0" u="none" strike="noStrike" baseline="0" dirty="0">
                <a:latin typeface="Avenir Roman" panose="02000503020000020003" pitchFamily="2" charset="0"/>
              </a:rPr>
              <a:t>● </a:t>
            </a:r>
            <a:r>
              <a:rPr lang="fr-FR" sz="2600" b="0" i="0" u="none" strike="noStrike" baseline="0" dirty="0">
                <a:latin typeface="Avenir Roman" panose="02000503020000020003" pitchFamily="2" charset="0"/>
              </a:rPr>
              <a:t>Le démantèlement total en fin de vie est habituellement prévu par les </a:t>
            </a:r>
            <a:r>
              <a:rPr lang="fr-FR" sz="2600" dirty="0">
                <a:latin typeface="Avenir Roman" panose="02000503020000020003" pitchFamily="2" charset="0"/>
              </a:rPr>
              <a:t>développeurs, c’est désormais une obligation légale (loi AENR du 10 mars 2023).</a:t>
            </a:r>
          </a:p>
          <a:p>
            <a:pPr marL="0" indent="0" algn="l">
              <a:buNone/>
            </a:pPr>
            <a:endParaRPr lang="fr-FR" dirty="0">
              <a:latin typeface="Avenir Roman" panose="02000503020000020003" pitchFamily="2" charset="0"/>
            </a:endParaRPr>
          </a:p>
        </p:txBody>
      </p:sp>
      <p:pic>
        <p:nvPicPr>
          <p:cNvPr id="5" name="Image 4">
            <a:extLst>
              <a:ext uri="{FF2B5EF4-FFF2-40B4-BE49-F238E27FC236}">
                <a16:creationId xmlns:a16="http://schemas.microsoft.com/office/drawing/2014/main" id="{3083E9B6-3515-422B-9BCF-CB266513EB88}"/>
              </a:ext>
            </a:extLst>
          </p:cNvPr>
          <p:cNvPicPr>
            <a:picLocks noChangeAspect="1"/>
          </p:cNvPicPr>
          <p:nvPr/>
        </p:nvPicPr>
        <p:blipFill>
          <a:blip r:embed="rId2"/>
          <a:stretch>
            <a:fillRect/>
          </a:stretch>
        </p:blipFill>
        <p:spPr>
          <a:xfrm>
            <a:off x="6096000" y="2226419"/>
            <a:ext cx="3029761" cy="1277252"/>
          </a:xfrm>
          <a:prstGeom prst="rect">
            <a:avLst/>
          </a:prstGeom>
        </p:spPr>
      </p:pic>
      <p:pic>
        <p:nvPicPr>
          <p:cNvPr id="7" name="Image 6">
            <a:extLst>
              <a:ext uri="{FF2B5EF4-FFF2-40B4-BE49-F238E27FC236}">
                <a16:creationId xmlns:a16="http://schemas.microsoft.com/office/drawing/2014/main" id="{FD00892E-01E7-4B86-975B-6F12CADBE090}"/>
              </a:ext>
            </a:extLst>
          </p:cNvPr>
          <p:cNvPicPr>
            <a:picLocks noChangeAspect="1"/>
          </p:cNvPicPr>
          <p:nvPr/>
        </p:nvPicPr>
        <p:blipFill>
          <a:blip r:embed="rId3"/>
          <a:stretch>
            <a:fillRect/>
          </a:stretch>
        </p:blipFill>
        <p:spPr>
          <a:xfrm>
            <a:off x="1760755" y="2191774"/>
            <a:ext cx="2546243" cy="1311897"/>
          </a:xfrm>
          <a:prstGeom prst="rect">
            <a:avLst/>
          </a:prstGeom>
        </p:spPr>
      </p:pic>
      <p:pic>
        <p:nvPicPr>
          <p:cNvPr id="9" name="Image 8">
            <a:extLst>
              <a:ext uri="{FF2B5EF4-FFF2-40B4-BE49-F238E27FC236}">
                <a16:creationId xmlns:a16="http://schemas.microsoft.com/office/drawing/2014/main" id="{93077EF3-0566-4E30-8213-492F6AA86AFC}"/>
              </a:ext>
            </a:extLst>
          </p:cNvPr>
          <p:cNvPicPr>
            <a:picLocks noChangeAspect="1"/>
          </p:cNvPicPr>
          <p:nvPr/>
        </p:nvPicPr>
        <p:blipFill>
          <a:blip r:embed="rId4"/>
          <a:stretch>
            <a:fillRect/>
          </a:stretch>
        </p:blipFill>
        <p:spPr>
          <a:xfrm>
            <a:off x="1760755" y="4111397"/>
            <a:ext cx="2546243" cy="1432261"/>
          </a:xfrm>
          <a:prstGeom prst="rect">
            <a:avLst/>
          </a:prstGeom>
        </p:spPr>
      </p:pic>
      <p:pic>
        <p:nvPicPr>
          <p:cNvPr id="8" name="Image 7">
            <a:extLst>
              <a:ext uri="{FF2B5EF4-FFF2-40B4-BE49-F238E27FC236}">
                <a16:creationId xmlns:a16="http://schemas.microsoft.com/office/drawing/2014/main" id="{23178476-9BEA-6A46-90D7-ACA49B78A1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2855" y="219255"/>
            <a:ext cx="1378122" cy="1378122"/>
          </a:xfrm>
          <a:prstGeom prst="rect">
            <a:avLst/>
          </a:prstGeom>
        </p:spPr>
      </p:pic>
    </p:spTree>
    <p:extLst>
      <p:ext uri="{BB962C8B-B14F-4D97-AF65-F5344CB8AC3E}">
        <p14:creationId xmlns:p14="http://schemas.microsoft.com/office/powerpoint/2010/main" val="195786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5B625-253A-42EC-B223-33D6171FDEBE}"/>
              </a:ext>
            </a:extLst>
          </p:cNvPr>
          <p:cNvSpPr>
            <a:spLocks noGrp="1"/>
          </p:cNvSpPr>
          <p:nvPr>
            <p:ph type="title"/>
          </p:nvPr>
        </p:nvSpPr>
        <p:spPr>
          <a:xfrm>
            <a:off x="0" y="1808570"/>
            <a:ext cx="6106886" cy="1325563"/>
          </a:xfrm>
        </p:spPr>
        <p:txBody>
          <a:bodyPr>
            <a:normAutofit fontScale="90000"/>
          </a:bodyPr>
          <a:lstStyle/>
          <a:p>
            <a:r>
              <a:rPr lang="fr-FR" sz="3600" dirty="0">
                <a:latin typeface="Avenir Roman" panose="02000503020000020003" pitchFamily="2" charset="0"/>
              </a:rPr>
              <a:t>3– </a:t>
            </a:r>
            <a:r>
              <a:rPr lang="fr-FR" sz="3600" b="1" dirty="0">
                <a:latin typeface="Avenir Roman" panose="02000503020000020003" pitchFamily="2" charset="0"/>
              </a:rPr>
              <a:t>SOLAIRE AU SOL  </a:t>
            </a:r>
            <a:br>
              <a:rPr lang="fr-FR" sz="3600" b="1" dirty="0">
                <a:latin typeface="Avenir Roman" panose="02000503020000020003" pitchFamily="2" charset="0"/>
              </a:rPr>
            </a:br>
            <a:r>
              <a:rPr lang="fr-FR" sz="3600" b="1" dirty="0">
                <a:latin typeface="Avenir Roman" panose="02000503020000020003" pitchFamily="2" charset="0"/>
              </a:rPr>
              <a:t>  </a:t>
            </a:r>
            <a:br>
              <a:rPr lang="fr-FR" sz="3600" b="1" dirty="0">
                <a:latin typeface="Avenir Roman" panose="02000503020000020003" pitchFamily="2" charset="0"/>
              </a:rPr>
            </a:br>
            <a:br>
              <a:rPr lang="fr-FR" sz="3600" dirty="0">
                <a:latin typeface="Avenir Roman" panose="02000503020000020003" pitchFamily="2" charset="0"/>
              </a:rPr>
            </a:br>
            <a:endParaRPr lang="fr-FR" sz="3600" dirty="0">
              <a:latin typeface="Avenir Roman" panose="02000503020000020003" pitchFamily="2" charset="0"/>
            </a:endParaRPr>
          </a:p>
        </p:txBody>
      </p:sp>
      <p:sp>
        <p:nvSpPr>
          <p:cNvPr id="7" name="ZoneTexte 6">
            <a:extLst>
              <a:ext uri="{FF2B5EF4-FFF2-40B4-BE49-F238E27FC236}">
                <a16:creationId xmlns:a16="http://schemas.microsoft.com/office/drawing/2014/main" id="{E3A1EBAA-BF3E-724C-BD92-121CD2C58F16}"/>
              </a:ext>
            </a:extLst>
          </p:cNvPr>
          <p:cNvSpPr txBox="1"/>
          <p:nvPr/>
        </p:nvSpPr>
        <p:spPr>
          <a:xfrm>
            <a:off x="5165124" y="939114"/>
            <a:ext cx="184731" cy="369332"/>
          </a:xfrm>
          <a:prstGeom prst="rect">
            <a:avLst/>
          </a:prstGeom>
          <a:noFill/>
        </p:spPr>
        <p:txBody>
          <a:bodyPr wrap="none" rtlCol="0">
            <a:spAutoFit/>
          </a:bodyPr>
          <a:lstStyle/>
          <a:p>
            <a:endParaRPr lang="fr-FR" dirty="0"/>
          </a:p>
        </p:txBody>
      </p:sp>
      <p:pic>
        <p:nvPicPr>
          <p:cNvPr id="5" name="Image 4">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3355" y="219255"/>
            <a:ext cx="1378122" cy="1378122"/>
          </a:xfrm>
          <a:prstGeom prst="rect">
            <a:avLst/>
          </a:prstGeom>
        </p:spPr>
      </p:pic>
      <p:sp>
        <p:nvSpPr>
          <p:cNvPr id="10" name="ZoneTexte 9"/>
          <p:cNvSpPr txBox="1"/>
          <p:nvPr/>
        </p:nvSpPr>
        <p:spPr>
          <a:xfrm>
            <a:off x="185057" y="261257"/>
            <a:ext cx="1641475" cy="523220"/>
          </a:xfrm>
          <a:prstGeom prst="rect">
            <a:avLst/>
          </a:prstGeom>
          <a:noFill/>
        </p:spPr>
        <p:txBody>
          <a:bodyPr wrap="none" rtlCol="0">
            <a:spAutoFit/>
          </a:bodyPr>
          <a:lstStyle/>
          <a:p>
            <a:r>
              <a:rPr lang="fr-FR" sz="2800" b="1" dirty="0">
                <a:solidFill>
                  <a:srgbClr val="FF0000"/>
                </a:solidFill>
              </a:rPr>
              <a:t>DOUVRES</a:t>
            </a:r>
          </a:p>
        </p:txBody>
      </p:sp>
      <p:sp>
        <p:nvSpPr>
          <p:cNvPr id="11" name="ZoneTexte 10"/>
          <p:cNvSpPr txBox="1"/>
          <p:nvPr/>
        </p:nvSpPr>
        <p:spPr>
          <a:xfrm>
            <a:off x="1839686" y="2275114"/>
            <a:ext cx="4096314" cy="2554545"/>
          </a:xfrm>
          <a:prstGeom prst="rect">
            <a:avLst/>
          </a:prstGeom>
          <a:noFill/>
        </p:spPr>
        <p:txBody>
          <a:bodyPr wrap="none" rtlCol="0">
            <a:spAutoFit/>
          </a:bodyPr>
          <a:lstStyle/>
          <a:p>
            <a:r>
              <a:rPr lang="fr-FR" sz="4000" dirty="0"/>
              <a:t> </a:t>
            </a:r>
          </a:p>
          <a:p>
            <a:r>
              <a:rPr lang="fr-FR" sz="4000" dirty="0"/>
              <a:t>PAS de FRICHES  </a:t>
            </a:r>
          </a:p>
          <a:p>
            <a:r>
              <a:rPr lang="fr-FR" sz="4000" dirty="0"/>
              <a:t>Zone Agricole </a:t>
            </a:r>
          </a:p>
          <a:p>
            <a:r>
              <a:rPr lang="fr-FR" sz="4000" dirty="0"/>
              <a:t>IMPACT Paysager   </a:t>
            </a:r>
          </a:p>
        </p:txBody>
      </p:sp>
    </p:spTree>
    <p:extLst>
      <p:ext uri="{BB962C8B-B14F-4D97-AF65-F5344CB8AC3E}">
        <p14:creationId xmlns:p14="http://schemas.microsoft.com/office/powerpoint/2010/main" val="418018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D970542-2442-1C46-A221-F6FCCC26DF8A}"/>
              </a:ext>
            </a:extLst>
          </p:cNvPr>
          <p:cNvSpPr>
            <a:spLocks noGrp="1"/>
          </p:cNvSpPr>
          <p:nvPr>
            <p:ph type="title"/>
          </p:nvPr>
        </p:nvSpPr>
        <p:spPr/>
        <p:txBody>
          <a:bodyPr/>
          <a:lstStyle/>
          <a:p>
            <a:r>
              <a:rPr lang="fr-FR" b="1" dirty="0">
                <a:latin typeface="Avenir Roman" panose="02000503020000020003" pitchFamily="2" charset="0"/>
              </a:rPr>
              <a:t>4- Géothermie en installations individuelles</a:t>
            </a:r>
            <a:endParaRPr lang="fr-FR" dirty="0"/>
          </a:p>
        </p:txBody>
      </p:sp>
      <p:sp>
        <p:nvSpPr>
          <p:cNvPr id="5" name="Espace réservé du contenu 4">
            <a:extLst>
              <a:ext uri="{FF2B5EF4-FFF2-40B4-BE49-F238E27FC236}">
                <a16:creationId xmlns:a16="http://schemas.microsoft.com/office/drawing/2014/main" id="{A181BBA1-9FF5-AD42-AF9C-583DEE82976C}"/>
              </a:ext>
            </a:extLst>
          </p:cNvPr>
          <p:cNvSpPr>
            <a:spLocks noGrp="1"/>
          </p:cNvSpPr>
          <p:nvPr>
            <p:ph idx="1"/>
          </p:nvPr>
        </p:nvSpPr>
        <p:spPr/>
        <p:txBody>
          <a:bodyPr/>
          <a:lstStyle/>
          <a:p>
            <a:r>
              <a:rPr lang="fr-FR" dirty="0">
                <a:latin typeface="Avenir Roman" panose="02000503020000020003" pitchFamily="2" charset="0"/>
              </a:rPr>
              <a:t>La géothermie permet de produire différents type d’énergie en fonction  de la  température de la chaleur puisée dans le sous-sol. En fonction des calories captées, l’eau chaude est valorisée pour des installations de chauffage ou de la climatisation à usage des maisons individuelles et des bâtiments, ou pour la production d’électricité</a:t>
            </a:r>
            <a:r>
              <a:rPr lang="fr-FR" b="1" dirty="0">
                <a:latin typeface="Avenir Roman" panose="02000503020000020003" pitchFamily="2" charset="0"/>
              </a:rPr>
              <a:t>.</a:t>
            </a:r>
          </a:p>
          <a:p>
            <a:endParaRPr lang="fr-FR" b="1" dirty="0">
              <a:latin typeface="Avenir Roman" panose="02000503020000020003" pitchFamily="2" charset="0"/>
            </a:endParaRPr>
          </a:p>
        </p:txBody>
      </p:sp>
      <p:pic>
        <p:nvPicPr>
          <p:cNvPr id="6" name="Image 5">
            <a:extLst>
              <a:ext uri="{FF2B5EF4-FFF2-40B4-BE49-F238E27FC236}">
                <a16:creationId xmlns:a16="http://schemas.microsoft.com/office/drawing/2014/main" id="{3248F6C1-27EF-49A0-ADBE-B0DF994EC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472" y="4120580"/>
            <a:ext cx="2619375" cy="1743075"/>
          </a:xfrm>
          <a:prstGeom prst="rect">
            <a:avLst/>
          </a:prstGeom>
        </p:spPr>
      </p:pic>
    </p:spTree>
    <p:extLst>
      <p:ext uri="{BB962C8B-B14F-4D97-AF65-F5344CB8AC3E}">
        <p14:creationId xmlns:p14="http://schemas.microsoft.com/office/powerpoint/2010/main" val="322917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D970542-2442-1C46-A221-F6FCCC26DF8A}"/>
              </a:ext>
            </a:extLst>
          </p:cNvPr>
          <p:cNvSpPr>
            <a:spLocks noGrp="1"/>
          </p:cNvSpPr>
          <p:nvPr>
            <p:ph type="title"/>
          </p:nvPr>
        </p:nvSpPr>
        <p:spPr/>
        <p:txBody>
          <a:bodyPr/>
          <a:lstStyle/>
          <a:p>
            <a:r>
              <a:rPr lang="fr-FR" b="1" dirty="0">
                <a:latin typeface="Avenir Roman" panose="02000503020000020003" pitchFamily="2" charset="0"/>
              </a:rPr>
              <a:t>4- Géothermie</a:t>
            </a:r>
            <a:endParaRPr lang="fr-FR" dirty="0"/>
          </a:p>
        </p:txBody>
      </p:sp>
      <p:sp>
        <p:nvSpPr>
          <p:cNvPr id="5" name="Espace réservé du contenu 4">
            <a:extLst>
              <a:ext uri="{FF2B5EF4-FFF2-40B4-BE49-F238E27FC236}">
                <a16:creationId xmlns:a16="http://schemas.microsoft.com/office/drawing/2014/main" id="{A181BBA1-9FF5-AD42-AF9C-583DEE82976C}"/>
              </a:ext>
            </a:extLst>
          </p:cNvPr>
          <p:cNvSpPr>
            <a:spLocks noGrp="1"/>
          </p:cNvSpPr>
          <p:nvPr>
            <p:ph idx="1"/>
          </p:nvPr>
        </p:nvSpPr>
        <p:spPr/>
        <p:txBody>
          <a:bodyPr/>
          <a:lstStyle/>
          <a:p>
            <a:r>
              <a:rPr lang="fr-FR" dirty="0">
                <a:latin typeface="Avenir Roman" panose="02000503020000020003" pitchFamily="2" charset="0"/>
              </a:rPr>
              <a:t>Envisagée pour remplacer la chaudière au fuel de l’école.</a:t>
            </a:r>
          </a:p>
          <a:p>
            <a:r>
              <a:rPr lang="fr-FR" dirty="0">
                <a:latin typeface="Avenir Roman" panose="02000503020000020003" pitchFamily="2" charset="0"/>
              </a:rPr>
              <a:t> Il faut une étude de sol / prospection </a:t>
            </a:r>
          </a:p>
          <a:p>
            <a:r>
              <a:rPr lang="fr-FR" dirty="0">
                <a:latin typeface="Avenir Roman" panose="02000503020000020003" pitchFamily="2" charset="0"/>
              </a:rPr>
              <a:t> Avantages : pas de consommables à acheter pour les années futures</a:t>
            </a:r>
          </a:p>
          <a:p>
            <a:r>
              <a:rPr lang="fr-FR" dirty="0">
                <a:latin typeface="Avenir Roman" panose="02000503020000020003" pitchFamily="2" charset="0"/>
              </a:rPr>
              <a:t>Réversibilité de l’installation : (rafraichissement en été) </a:t>
            </a:r>
          </a:p>
          <a:p>
            <a:pPr marL="0" indent="0">
              <a:buNone/>
            </a:pPr>
            <a:endParaRPr lang="fr-FR" b="1" dirty="0">
              <a:latin typeface="Avenir Roman" panose="02000503020000020003" pitchFamily="2" charset="0"/>
            </a:endParaRPr>
          </a:p>
        </p:txBody>
      </p:sp>
    </p:spTree>
    <p:extLst>
      <p:ext uri="{BB962C8B-B14F-4D97-AF65-F5344CB8AC3E}">
        <p14:creationId xmlns:p14="http://schemas.microsoft.com/office/powerpoint/2010/main" val="82394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07565C4-2795-C748-A595-3F3DD294036F}"/>
              </a:ext>
            </a:extLst>
          </p:cNvPr>
          <p:cNvSpPr>
            <a:spLocks noGrp="1"/>
          </p:cNvSpPr>
          <p:nvPr>
            <p:ph type="title"/>
          </p:nvPr>
        </p:nvSpPr>
        <p:spPr/>
        <p:txBody>
          <a:bodyPr/>
          <a:lstStyle/>
          <a:p>
            <a:r>
              <a:rPr lang="fr-FR" b="1" dirty="0">
                <a:latin typeface="Avenir Roman" panose="02000503020000020003" pitchFamily="2" charset="0"/>
              </a:rPr>
              <a:t>5- Méthanisation</a:t>
            </a:r>
            <a:endParaRPr lang="fr-FR" dirty="0"/>
          </a:p>
        </p:txBody>
      </p:sp>
      <p:sp>
        <p:nvSpPr>
          <p:cNvPr id="6" name="Espace réservé du contenu 5">
            <a:extLst>
              <a:ext uri="{FF2B5EF4-FFF2-40B4-BE49-F238E27FC236}">
                <a16:creationId xmlns:a16="http://schemas.microsoft.com/office/drawing/2014/main" id="{F0CEFD93-9514-5F47-A155-143637B94FD9}"/>
              </a:ext>
            </a:extLst>
          </p:cNvPr>
          <p:cNvSpPr>
            <a:spLocks noGrp="1"/>
          </p:cNvSpPr>
          <p:nvPr>
            <p:ph idx="1"/>
          </p:nvPr>
        </p:nvSpPr>
        <p:spPr/>
        <p:txBody>
          <a:bodyPr/>
          <a:lstStyle/>
          <a:p>
            <a:pPr algn="just"/>
            <a:r>
              <a:rPr lang="fr-FR" dirty="0">
                <a:latin typeface="Avenir Roman" panose="02000503020000020003" pitchFamily="2" charset="0"/>
              </a:rPr>
              <a:t>La méthanisation est un procédé très utilisé dans l’agriculture, mais également dans le traitement des biodéchets, celui des boues d’épuration urbaines et de certains effluents industriels. La méthanisation est parfois appelée digestion anaérobie.</a:t>
            </a:r>
          </a:p>
          <a:p>
            <a:pPr algn="just"/>
            <a:endParaRPr lang="fr-FR" dirty="0">
              <a:latin typeface="Avenir Roman" panose="02000503020000020003" pitchFamily="2" charset="0"/>
            </a:endParaRPr>
          </a:p>
          <a:p>
            <a:pPr algn="just"/>
            <a:r>
              <a:rPr lang="fr-FR" dirty="0">
                <a:latin typeface="Avenir Roman" panose="02000503020000020003" pitchFamily="2" charset="0"/>
              </a:rPr>
              <a:t>La mise en place de cette énergie renouvelable dépend ainsi de la production de biodéchets dans le village. </a:t>
            </a:r>
          </a:p>
        </p:txBody>
      </p:sp>
    </p:spTree>
    <p:extLst>
      <p:ext uri="{BB962C8B-B14F-4D97-AF65-F5344CB8AC3E}">
        <p14:creationId xmlns:p14="http://schemas.microsoft.com/office/powerpoint/2010/main" val="112327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45A55-7D64-4B3C-AF05-5F9774CAC894}"/>
              </a:ext>
            </a:extLst>
          </p:cNvPr>
          <p:cNvSpPr>
            <a:spLocks noGrp="1"/>
          </p:cNvSpPr>
          <p:nvPr>
            <p:ph type="title"/>
          </p:nvPr>
        </p:nvSpPr>
        <p:spPr>
          <a:xfrm>
            <a:off x="212804" y="513486"/>
            <a:ext cx="10515600" cy="1325563"/>
          </a:xfrm>
        </p:spPr>
        <p:txBody>
          <a:bodyPr>
            <a:normAutofit fontScale="90000"/>
          </a:bodyPr>
          <a:lstStyle/>
          <a:p>
            <a:pPr algn="ctr"/>
            <a:r>
              <a:rPr lang="fr-FR" sz="5400" b="1" dirty="0">
                <a:latin typeface="Avenir Roman" panose="02000503020000020003" pitchFamily="2" charset="0"/>
              </a:rPr>
              <a:t>Loi n° 2023-175 du 10 mars 2023</a:t>
            </a:r>
            <a:br>
              <a:rPr lang="fr-FR" sz="4400" b="0" i="0" u="none" strike="noStrike" baseline="0" dirty="0">
                <a:solidFill>
                  <a:srgbClr val="00669A"/>
                </a:solidFill>
                <a:latin typeface="Avenir Roman" panose="02000503020000020003" pitchFamily="2" charset="0"/>
              </a:rPr>
            </a:br>
            <a:endParaRPr lang="fr-FR" dirty="0">
              <a:latin typeface="Avenir Roman" panose="02000503020000020003" pitchFamily="2" charset="0"/>
            </a:endParaRPr>
          </a:p>
        </p:txBody>
      </p:sp>
      <p:sp>
        <p:nvSpPr>
          <p:cNvPr id="3" name="Espace réservé du contenu 2">
            <a:extLst>
              <a:ext uri="{FF2B5EF4-FFF2-40B4-BE49-F238E27FC236}">
                <a16:creationId xmlns:a16="http://schemas.microsoft.com/office/drawing/2014/main" id="{67380226-7E6B-48E4-A020-0E7FEE8DECB2}"/>
              </a:ext>
            </a:extLst>
          </p:cNvPr>
          <p:cNvSpPr>
            <a:spLocks noGrp="1"/>
          </p:cNvSpPr>
          <p:nvPr>
            <p:ph idx="1"/>
          </p:nvPr>
        </p:nvSpPr>
        <p:spPr>
          <a:xfrm>
            <a:off x="0" y="1540507"/>
            <a:ext cx="11939451" cy="4781005"/>
          </a:xfrm>
        </p:spPr>
        <p:txBody>
          <a:bodyPr>
            <a:normAutofit lnSpcReduction="10000"/>
          </a:bodyPr>
          <a:lstStyle/>
          <a:p>
            <a:pPr marL="0" indent="0" algn="just">
              <a:buNone/>
            </a:pPr>
            <a:r>
              <a:rPr lang="fr-FR" sz="2600" b="1" i="0" u="none" strike="noStrike" baseline="0" dirty="0">
                <a:latin typeface="Avenir Roman" panose="02000503020000020003" pitchFamily="2" charset="0"/>
              </a:rPr>
              <a:t>Pour </a:t>
            </a:r>
            <a:r>
              <a:rPr lang="fr-FR" sz="2600" b="1" i="0" u="none" strike="noStrike" baseline="0" dirty="0">
                <a:solidFill>
                  <a:schemeClr val="accent2"/>
                </a:solidFill>
                <a:latin typeface="Avenir Roman" panose="02000503020000020003" pitchFamily="2" charset="0"/>
              </a:rPr>
              <a:t>lutter  contre le dérèglement climatique</a:t>
            </a:r>
            <a:r>
              <a:rPr lang="fr-FR" sz="2600" b="1" i="0" u="none" strike="noStrike" baseline="0" dirty="0">
                <a:latin typeface="Avenir Roman" panose="02000503020000020003" pitchFamily="2" charset="0"/>
              </a:rPr>
              <a:t> et </a:t>
            </a:r>
            <a:r>
              <a:rPr lang="fr-FR" sz="2600" b="1" i="0" u="none" strike="noStrike" baseline="0" dirty="0">
                <a:solidFill>
                  <a:schemeClr val="accent2"/>
                </a:solidFill>
                <a:latin typeface="Avenir Roman" panose="02000503020000020003" pitchFamily="2" charset="0"/>
              </a:rPr>
              <a:t>décarboner notre énergie</a:t>
            </a:r>
            <a:r>
              <a:rPr lang="fr-FR" sz="2600" b="1" i="0" u="none" strike="noStrike" baseline="0" dirty="0">
                <a:latin typeface="Avenir Roman" panose="02000503020000020003" pitchFamily="2" charset="0"/>
              </a:rPr>
              <a:t>, l’Etat demande à chaque commune de définir des zones où les habitants acceptent d’implanter des énergies renouvelables</a:t>
            </a:r>
            <a:r>
              <a:rPr lang="fr-FR" sz="2600" b="1" dirty="0">
                <a:latin typeface="Avenir Roman" panose="02000503020000020003" pitchFamily="2" charset="0"/>
              </a:rPr>
              <a:t>.</a:t>
            </a:r>
          </a:p>
          <a:p>
            <a:pPr marL="0" indent="0" algn="ctr">
              <a:buNone/>
            </a:pPr>
            <a:r>
              <a:rPr lang="fr-FR" sz="3000" b="1" i="0" u="none" strike="noStrike" baseline="0" dirty="0">
                <a:latin typeface="Avenir Roman" panose="02000503020000020003" pitchFamily="2" charset="0"/>
              </a:rPr>
              <a:t>Pourquoi ?</a:t>
            </a:r>
          </a:p>
          <a:p>
            <a:pPr marL="0" indent="0" algn="just">
              <a:buNone/>
            </a:pPr>
            <a:endParaRPr lang="fr-FR" sz="2400" b="1" i="0" u="none" strike="noStrike" baseline="0" dirty="0">
              <a:latin typeface="Avenir Roman" panose="02000503020000020003" pitchFamily="2" charset="0"/>
            </a:endParaRPr>
          </a:p>
          <a:p>
            <a:pPr algn="just"/>
            <a:r>
              <a:rPr lang="fr-FR" sz="2400" b="1" dirty="0">
                <a:latin typeface="Avenir Roman" panose="02000503020000020003" pitchFamily="2" charset="0"/>
              </a:rPr>
              <a:t>B</a:t>
            </a:r>
            <a:r>
              <a:rPr lang="fr-FR" sz="2400" b="1" i="0" u="none" strike="noStrike" baseline="0" dirty="0">
                <a:latin typeface="Avenir Roman" panose="02000503020000020003" pitchFamily="2" charset="0"/>
              </a:rPr>
              <a:t>esoin urgent de </a:t>
            </a:r>
            <a:r>
              <a:rPr lang="fr-FR" sz="2400" b="1" i="0" u="sng" strike="noStrike" baseline="0" dirty="0">
                <a:latin typeface="Avenir Roman" panose="02000503020000020003" pitchFamily="2" charset="0"/>
              </a:rPr>
              <a:t>décarboner notre énergie</a:t>
            </a:r>
            <a:r>
              <a:rPr lang="fr-FR" sz="2400" b="1" i="0" u="none" strike="noStrike" baseline="0" dirty="0">
                <a:latin typeface="Avenir Roman" panose="02000503020000020003" pitchFamily="2" charset="0"/>
              </a:rPr>
              <a:t>, par le nucléaire et les renouvelables</a:t>
            </a:r>
          </a:p>
          <a:p>
            <a:pPr marL="0" indent="0" algn="just">
              <a:buNone/>
            </a:pPr>
            <a:endParaRPr lang="fr-FR" sz="2400" b="1" i="0" u="none" strike="noStrike" baseline="0" dirty="0">
              <a:latin typeface="Avenir Roman" panose="02000503020000020003" pitchFamily="2" charset="0"/>
            </a:endParaRPr>
          </a:p>
          <a:p>
            <a:pPr algn="just"/>
            <a:r>
              <a:rPr lang="fr-FR" sz="2400" b="1" i="0" u="sng" strike="noStrike" baseline="0" dirty="0">
                <a:latin typeface="Avenir Roman" panose="02000503020000020003" pitchFamily="2" charset="0"/>
              </a:rPr>
              <a:t>Souveraineté énergétique </a:t>
            </a:r>
            <a:r>
              <a:rPr lang="fr-FR" sz="2400" dirty="0">
                <a:latin typeface="Avenir Roman" panose="02000503020000020003" pitchFamily="2" charset="0"/>
              </a:rPr>
              <a:t>= </a:t>
            </a:r>
            <a:r>
              <a:rPr lang="fr-FR" sz="2400" i="0" u="none" strike="noStrike" baseline="0" dirty="0">
                <a:latin typeface="Avenir Roman" panose="02000503020000020003" pitchFamily="2" charset="0"/>
              </a:rPr>
              <a:t>garantir la sécurité d’approvisionnement en réduisant</a:t>
            </a:r>
            <a:r>
              <a:rPr lang="fr-FR" sz="2400" i="0" u="none" strike="noStrike" dirty="0">
                <a:latin typeface="Avenir Roman" panose="02000503020000020003" pitchFamily="2" charset="0"/>
              </a:rPr>
              <a:t> n</a:t>
            </a:r>
            <a:r>
              <a:rPr lang="fr-FR" sz="2400" i="0" u="none" strike="noStrike" baseline="0" dirty="0">
                <a:latin typeface="Avenir Roman" panose="02000503020000020003" pitchFamily="2" charset="0"/>
              </a:rPr>
              <a:t>otre dépendance aux énergies importées.</a:t>
            </a:r>
          </a:p>
          <a:p>
            <a:pPr marL="0" indent="0" algn="just">
              <a:buNone/>
            </a:pPr>
            <a:endParaRPr lang="fr-FR" sz="2400" b="1" i="0" u="none" strike="noStrike" baseline="0" dirty="0">
              <a:latin typeface="Avenir Roman" panose="02000503020000020003" pitchFamily="2" charset="0"/>
            </a:endParaRPr>
          </a:p>
          <a:p>
            <a:pPr algn="just"/>
            <a:r>
              <a:rPr lang="fr-FR" sz="2400" b="1" i="0" u="sng" strike="noStrike" baseline="0" dirty="0">
                <a:latin typeface="Avenir Roman" panose="02000503020000020003" pitchFamily="2" charset="0"/>
              </a:rPr>
              <a:t>Retard de la France </a:t>
            </a:r>
            <a:r>
              <a:rPr lang="fr-FR" sz="2400" b="1" i="0" u="none" strike="noStrike" baseline="0" dirty="0">
                <a:latin typeface="Avenir Roman" panose="02000503020000020003" pitchFamily="2" charset="0"/>
              </a:rPr>
              <a:t>à l’échelle européenne </a:t>
            </a:r>
            <a:r>
              <a:rPr lang="fr-FR" sz="2400" dirty="0">
                <a:latin typeface="Avenir Roman" panose="02000503020000020003" pitchFamily="2" charset="0"/>
              </a:rPr>
              <a:t>= di</a:t>
            </a:r>
            <a:r>
              <a:rPr lang="fr-FR" sz="2400" i="0" u="none" strike="noStrike" baseline="0" dirty="0">
                <a:latin typeface="Avenir Roman" panose="02000503020000020003" pitchFamily="2" charset="0"/>
              </a:rPr>
              <a:t>viser par deux le temps de déploiement des projets et</a:t>
            </a:r>
            <a:r>
              <a:rPr lang="fr-FR" sz="2400" i="0" u="none" strike="noStrike" dirty="0">
                <a:latin typeface="Avenir Roman" panose="02000503020000020003" pitchFamily="2" charset="0"/>
              </a:rPr>
              <a:t> r</a:t>
            </a:r>
            <a:r>
              <a:rPr lang="fr-FR" sz="2400" i="0" u="none" strike="noStrike" baseline="0" dirty="0">
                <a:latin typeface="Avenir Roman" panose="02000503020000020003" pitchFamily="2" charset="0"/>
              </a:rPr>
              <a:t>evenir dans la moyenne européenne.</a:t>
            </a:r>
          </a:p>
          <a:p>
            <a:pPr algn="just"/>
            <a:endParaRPr lang="fr-FR" sz="1800" b="1" dirty="0">
              <a:solidFill>
                <a:srgbClr val="2A609A"/>
              </a:solidFill>
              <a:latin typeface="Avenir Roman" panose="02000503020000020003" pitchFamily="2" charset="0"/>
            </a:endParaRPr>
          </a:p>
        </p:txBody>
      </p:sp>
      <p:pic>
        <p:nvPicPr>
          <p:cNvPr id="4" name="Image 3">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2855" y="219255"/>
            <a:ext cx="1378122" cy="1378122"/>
          </a:xfrm>
          <a:prstGeom prst="rect">
            <a:avLst/>
          </a:prstGeom>
        </p:spPr>
      </p:pic>
    </p:spTree>
    <p:extLst>
      <p:ext uri="{BB962C8B-B14F-4D97-AF65-F5344CB8AC3E}">
        <p14:creationId xmlns:p14="http://schemas.microsoft.com/office/powerpoint/2010/main" val="209627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987A436-5AC5-4071-8E96-16294F740124}"/>
              </a:ext>
            </a:extLst>
          </p:cNvPr>
          <p:cNvSpPr>
            <a:spLocks noGrp="1"/>
          </p:cNvSpPr>
          <p:nvPr>
            <p:ph type="ctrTitle"/>
          </p:nvPr>
        </p:nvSpPr>
        <p:spPr>
          <a:xfrm>
            <a:off x="542925" y="400049"/>
            <a:ext cx="10058400" cy="1833563"/>
          </a:xfrm>
        </p:spPr>
        <p:txBody>
          <a:bodyPr/>
          <a:lstStyle/>
          <a:p>
            <a:pPr algn="l"/>
            <a:r>
              <a:rPr lang="fr-FR" sz="4800" dirty="0"/>
              <a:t>Les étapes suivantes :</a:t>
            </a:r>
            <a:br>
              <a:rPr lang="fr-FR" sz="4800" dirty="0"/>
            </a:br>
            <a:r>
              <a:rPr lang="fr-FR" dirty="0"/>
              <a:t>	</a:t>
            </a:r>
          </a:p>
        </p:txBody>
      </p:sp>
      <p:sp>
        <p:nvSpPr>
          <p:cNvPr id="5" name="Sous-titre 4">
            <a:extLst>
              <a:ext uri="{FF2B5EF4-FFF2-40B4-BE49-F238E27FC236}">
                <a16:creationId xmlns:a16="http://schemas.microsoft.com/office/drawing/2014/main" id="{B5B99A64-E408-4D1B-874C-B8F3ECBCF964}"/>
              </a:ext>
            </a:extLst>
          </p:cNvPr>
          <p:cNvSpPr>
            <a:spLocks noGrp="1"/>
          </p:cNvSpPr>
          <p:nvPr>
            <p:ph type="subTitle" idx="1"/>
          </p:nvPr>
        </p:nvSpPr>
        <p:spPr>
          <a:xfrm>
            <a:off x="476250" y="2034381"/>
            <a:ext cx="10125075" cy="3909219"/>
          </a:xfrm>
        </p:spPr>
        <p:txBody>
          <a:bodyPr>
            <a:normAutofit/>
          </a:bodyPr>
          <a:lstStyle/>
          <a:p>
            <a:pPr algn="l"/>
            <a:r>
              <a:rPr lang="fr-FR" sz="2800" dirty="0"/>
              <a:t>Mise en commun par les élus des propositions de la population.</a:t>
            </a:r>
          </a:p>
          <a:p>
            <a:pPr algn="l">
              <a:buFontTx/>
              <a:buChar char="-"/>
            </a:pPr>
            <a:endParaRPr lang="fr-FR" sz="2800" dirty="0"/>
          </a:p>
          <a:p>
            <a:pPr algn="l">
              <a:buFontTx/>
              <a:buChar char="-"/>
            </a:pPr>
            <a:endParaRPr lang="fr-FR" sz="2800" dirty="0"/>
          </a:p>
          <a:p>
            <a:pPr algn="l"/>
            <a:r>
              <a:rPr lang="fr-FR" sz="2800" dirty="0"/>
              <a:t>Le conseil municipal prendra une délibération sur le projet des zones d’accélération de la production des énergies renouvelables.</a:t>
            </a:r>
          </a:p>
        </p:txBody>
      </p:sp>
    </p:spTree>
    <p:extLst>
      <p:ext uri="{BB962C8B-B14F-4D97-AF65-F5344CB8AC3E}">
        <p14:creationId xmlns:p14="http://schemas.microsoft.com/office/powerpoint/2010/main" val="2261516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910CC-8884-0E4B-BDA6-A1E570081849}"/>
              </a:ext>
            </a:extLst>
          </p:cNvPr>
          <p:cNvSpPr>
            <a:spLocks noGrp="1"/>
          </p:cNvSpPr>
          <p:nvPr>
            <p:ph type="ctrTitle"/>
          </p:nvPr>
        </p:nvSpPr>
        <p:spPr/>
        <p:txBody>
          <a:bodyPr/>
          <a:lstStyle/>
          <a:p>
            <a:r>
              <a:rPr lang="fr-FR" dirty="0"/>
              <a:t>Merci de votre attention</a:t>
            </a:r>
          </a:p>
        </p:txBody>
      </p:sp>
      <p:sp>
        <p:nvSpPr>
          <p:cNvPr id="3" name="Sous-titre 2">
            <a:extLst>
              <a:ext uri="{FF2B5EF4-FFF2-40B4-BE49-F238E27FC236}">
                <a16:creationId xmlns:a16="http://schemas.microsoft.com/office/drawing/2014/main" id="{DBAF0D54-E6E5-CB4F-9015-A7D402EF4374}"/>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6051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43916-762D-4C3A-81C9-2B7667F879C6}"/>
              </a:ext>
            </a:extLst>
          </p:cNvPr>
          <p:cNvSpPr>
            <a:spLocks noGrp="1"/>
          </p:cNvSpPr>
          <p:nvPr>
            <p:ph type="ctrTitle"/>
          </p:nvPr>
        </p:nvSpPr>
        <p:spPr>
          <a:xfrm>
            <a:off x="1524000" y="1963611"/>
            <a:ext cx="9144000" cy="1305877"/>
          </a:xfrm>
        </p:spPr>
        <p:txBody>
          <a:bodyPr>
            <a:normAutofit fontScale="90000"/>
          </a:bodyPr>
          <a:lstStyle/>
          <a:p>
            <a:br>
              <a:rPr lang="fr-FR" sz="4800" b="1" dirty="0">
                <a:latin typeface="Avenir Roman" panose="02000503020000020003" pitchFamily="2" charset="0"/>
                <a:ea typeface="Open Sans" panose="020B0606030504020204" pitchFamily="34" charset="0"/>
                <a:cs typeface="Open Sans" panose="020B0606030504020204" pitchFamily="34" charset="0"/>
              </a:rPr>
            </a:br>
            <a:br>
              <a:rPr lang="fr-FR" sz="4800" b="1" dirty="0">
                <a:latin typeface="Avenir Roman" panose="02000503020000020003" pitchFamily="2" charset="0"/>
                <a:ea typeface="Open Sans" panose="020B0606030504020204" pitchFamily="34" charset="0"/>
                <a:cs typeface="Open Sans" panose="020B0606030504020204" pitchFamily="34" charset="0"/>
              </a:rPr>
            </a:br>
            <a:br>
              <a:rPr lang="fr-FR" sz="4800" b="1" dirty="0">
                <a:latin typeface="Avenir Roman" panose="02000503020000020003" pitchFamily="2" charset="0"/>
                <a:ea typeface="Open Sans" panose="020B0606030504020204" pitchFamily="34" charset="0"/>
                <a:cs typeface="Open Sans" panose="020B0606030504020204" pitchFamily="34" charset="0"/>
              </a:rPr>
            </a:br>
            <a:r>
              <a:rPr lang="fr-FR" sz="4800" b="1" dirty="0">
                <a:latin typeface="Avenir Roman" panose="02000503020000020003" pitchFamily="2" charset="0"/>
                <a:ea typeface="Open Sans" panose="020B0606030504020204" pitchFamily="34" charset="0"/>
                <a:cs typeface="Open Sans" panose="020B0606030504020204" pitchFamily="34" charset="0"/>
              </a:rPr>
              <a:t>Concertation</a:t>
            </a:r>
            <a:br>
              <a:rPr lang="fr-FR" sz="4800" b="1" dirty="0">
                <a:latin typeface="Open Sans" panose="020B0606030504020204" pitchFamily="34" charset="0"/>
                <a:ea typeface="Open Sans" panose="020B0606030504020204" pitchFamily="34" charset="0"/>
                <a:cs typeface="Open Sans" panose="020B0606030504020204" pitchFamily="34" charset="0"/>
              </a:rPr>
            </a:br>
            <a:br>
              <a:rPr lang="fr-FR" sz="4800" b="1" dirty="0">
                <a:latin typeface="Open Sans" panose="020B0606030504020204" pitchFamily="34" charset="0"/>
                <a:ea typeface="Open Sans" panose="020B0606030504020204" pitchFamily="34" charset="0"/>
                <a:cs typeface="Open Sans" panose="020B0606030504020204" pitchFamily="34" charset="0"/>
              </a:rPr>
            </a:br>
            <a:br>
              <a:rPr lang="fr-FR" sz="4800" b="1" dirty="0">
                <a:latin typeface="Open Sans" panose="020B0606030504020204" pitchFamily="34" charset="0"/>
                <a:ea typeface="Open Sans" panose="020B0606030504020204" pitchFamily="34" charset="0"/>
                <a:cs typeface="Open Sans" panose="020B0606030504020204" pitchFamily="34" charset="0"/>
              </a:rPr>
            </a:br>
            <a:endParaRPr lang="fr-FR"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ous-titre 2">
            <a:extLst>
              <a:ext uri="{FF2B5EF4-FFF2-40B4-BE49-F238E27FC236}">
                <a16:creationId xmlns:a16="http://schemas.microsoft.com/office/drawing/2014/main" id="{5ED00063-F19F-4C8D-96A2-74FA51DACD30}"/>
              </a:ext>
            </a:extLst>
          </p:cNvPr>
          <p:cNvSpPr>
            <a:spLocks noGrp="1"/>
          </p:cNvSpPr>
          <p:nvPr>
            <p:ph type="subTitle" idx="1"/>
          </p:nvPr>
        </p:nvSpPr>
        <p:spPr>
          <a:xfrm>
            <a:off x="208630" y="2286000"/>
            <a:ext cx="9367632" cy="3233652"/>
          </a:xfrm>
        </p:spPr>
        <p:txBody>
          <a:bodyPr>
            <a:normAutofit/>
          </a:bodyPr>
          <a:lstStyle/>
          <a:p>
            <a:pPr algn="l"/>
            <a:r>
              <a:rPr lang="fr-FR" sz="4000" b="1" dirty="0">
                <a:latin typeface="Avenir Roman" panose="02000503020000020003" pitchFamily="2" charset="0"/>
                <a:ea typeface="Open Sans" panose="020B0606030504020204" pitchFamily="34" charset="0"/>
                <a:cs typeface="Open Sans" panose="020B0606030504020204" pitchFamily="34" charset="0"/>
              </a:rPr>
              <a:t>La Loi exige que la définition des zones de déploiement des énergies renouvelables soit faite </a:t>
            </a:r>
            <a:r>
              <a:rPr lang="fr-FR" sz="4000" b="1" dirty="0">
                <a:solidFill>
                  <a:schemeClr val="accent2"/>
                </a:solidFill>
                <a:latin typeface="Avenir Roman" panose="02000503020000020003" pitchFamily="2" charset="0"/>
                <a:ea typeface="Open Sans" panose="020B0606030504020204" pitchFamily="34" charset="0"/>
                <a:cs typeface="Open Sans" panose="020B0606030504020204" pitchFamily="34" charset="0"/>
              </a:rPr>
              <a:t>en concertation et en accord avec les habitants</a:t>
            </a:r>
            <a:r>
              <a:rPr lang="fr-FR" sz="4000" b="1" dirty="0">
                <a:latin typeface="Avenir Roman" panose="02000503020000020003" pitchFamily="2" charset="0"/>
                <a:ea typeface="Open Sans" panose="020B0606030504020204" pitchFamily="34" charset="0"/>
                <a:cs typeface="Open Sans" panose="020B0606030504020204" pitchFamily="34" charset="0"/>
              </a:rPr>
              <a:t> de chaque commune, et ceci tous les 5 ans. </a:t>
            </a:r>
          </a:p>
        </p:txBody>
      </p:sp>
      <p:pic>
        <p:nvPicPr>
          <p:cNvPr id="4" name="Image 3">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2855" y="219255"/>
            <a:ext cx="1378122" cy="1378122"/>
          </a:xfrm>
          <a:prstGeom prst="rect">
            <a:avLst/>
          </a:prstGeom>
        </p:spPr>
      </p:pic>
    </p:spTree>
    <p:extLst>
      <p:ext uri="{BB962C8B-B14F-4D97-AF65-F5344CB8AC3E}">
        <p14:creationId xmlns:p14="http://schemas.microsoft.com/office/powerpoint/2010/main" val="50967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19D77-6800-4C46-91ED-B96B45199076}"/>
              </a:ext>
            </a:extLst>
          </p:cNvPr>
          <p:cNvSpPr>
            <a:spLocks noGrp="1"/>
          </p:cNvSpPr>
          <p:nvPr>
            <p:ph type="title"/>
          </p:nvPr>
        </p:nvSpPr>
        <p:spPr/>
        <p:txBody>
          <a:bodyPr/>
          <a:lstStyle/>
          <a:p>
            <a:pPr algn="ctr"/>
            <a:r>
              <a:rPr lang="fr-FR" b="1" dirty="0">
                <a:latin typeface="Avenir Roman" panose="02000503020000020003" pitchFamily="2" charset="0"/>
              </a:rPr>
              <a:t>Définition des zones	</a:t>
            </a:r>
            <a:r>
              <a:rPr lang="fr-FR" b="1" dirty="0"/>
              <a:t>	</a:t>
            </a:r>
          </a:p>
        </p:txBody>
      </p:sp>
      <p:sp>
        <p:nvSpPr>
          <p:cNvPr id="3" name="Espace réservé du contenu 2">
            <a:extLst>
              <a:ext uri="{FF2B5EF4-FFF2-40B4-BE49-F238E27FC236}">
                <a16:creationId xmlns:a16="http://schemas.microsoft.com/office/drawing/2014/main" id="{ED4D9AFA-4E20-4D65-9795-BC8078C8F111}"/>
              </a:ext>
            </a:extLst>
          </p:cNvPr>
          <p:cNvSpPr>
            <a:spLocks noGrp="1"/>
          </p:cNvSpPr>
          <p:nvPr>
            <p:ph idx="1"/>
          </p:nvPr>
        </p:nvSpPr>
        <p:spPr>
          <a:xfrm>
            <a:off x="838200" y="2310714"/>
            <a:ext cx="10515600" cy="3680898"/>
          </a:xfrm>
        </p:spPr>
        <p:txBody>
          <a:bodyPr>
            <a:normAutofit/>
          </a:bodyPr>
          <a:lstStyle/>
          <a:p>
            <a:pPr marL="0" indent="0" algn="just">
              <a:buNone/>
            </a:pPr>
            <a:r>
              <a:rPr lang="fr-FR" sz="4000" dirty="0">
                <a:latin typeface="Avenir Roman" panose="02000503020000020003" pitchFamily="2" charset="0"/>
              </a:rPr>
              <a:t>Obligation de définir </a:t>
            </a:r>
            <a:r>
              <a:rPr lang="fr-FR" sz="4000" dirty="0">
                <a:solidFill>
                  <a:schemeClr val="accent2"/>
                </a:solidFill>
                <a:latin typeface="Avenir Roman" panose="02000503020000020003" pitchFamily="2" charset="0"/>
              </a:rPr>
              <a:t>des zones acceptables</a:t>
            </a:r>
            <a:r>
              <a:rPr lang="fr-FR" sz="4000" dirty="0">
                <a:latin typeface="Avenir Roman" panose="02000503020000020003" pitchFamily="2" charset="0"/>
              </a:rPr>
              <a:t>, pour le </a:t>
            </a:r>
            <a:r>
              <a:rPr lang="fr-FR" sz="4000" dirty="0">
                <a:solidFill>
                  <a:schemeClr val="accent2"/>
                </a:solidFill>
                <a:latin typeface="Avenir Roman" panose="02000503020000020003" pitchFamily="2" charset="0"/>
              </a:rPr>
              <a:t>bien-être collectif</a:t>
            </a:r>
            <a:r>
              <a:rPr lang="fr-FR" sz="4000" dirty="0">
                <a:latin typeface="Avenir Roman" panose="02000503020000020003" pitchFamily="2" charset="0"/>
              </a:rPr>
              <a:t>, en excluant des périmètres inacceptables pour la population en vu de contrôler des projets néfastes pour la commune.</a:t>
            </a:r>
          </a:p>
        </p:txBody>
      </p:sp>
      <p:pic>
        <p:nvPicPr>
          <p:cNvPr id="4" name="Image 3">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2855" y="219255"/>
            <a:ext cx="1378122" cy="1378122"/>
          </a:xfrm>
          <a:prstGeom prst="rect">
            <a:avLst/>
          </a:prstGeom>
        </p:spPr>
      </p:pic>
    </p:spTree>
    <p:extLst>
      <p:ext uri="{BB962C8B-B14F-4D97-AF65-F5344CB8AC3E}">
        <p14:creationId xmlns:p14="http://schemas.microsoft.com/office/powerpoint/2010/main" val="44790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E4848-B164-42D8-A2CB-1E1BB617335D}"/>
              </a:ext>
            </a:extLst>
          </p:cNvPr>
          <p:cNvSpPr>
            <a:spLocks noGrp="1"/>
          </p:cNvSpPr>
          <p:nvPr>
            <p:ph type="title"/>
          </p:nvPr>
        </p:nvSpPr>
        <p:spPr>
          <a:xfrm>
            <a:off x="433252" y="288353"/>
            <a:ext cx="10515600" cy="1325563"/>
          </a:xfrm>
        </p:spPr>
        <p:txBody>
          <a:bodyPr/>
          <a:lstStyle/>
          <a:p>
            <a:pPr algn="ctr"/>
            <a:r>
              <a:rPr lang="fr-FR" b="1" dirty="0">
                <a:latin typeface="Avenir Roman" panose="02000503020000020003" pitchFamily="2" charset="0"/>
              </a:rPr>
              <a:t>Les filières proposées	</a:t>
            </a:r>
          </a:p>
        </p:txBody>
      </p:sp>
      <p:sp>
        <p:nvSpPr>
          <p:cNvPr id="3" name="Espace réservé du contenu 2">
            <a:extLst>
              <a:ext uri="{FF2B5EF4-FFF2-40B4-BE49-F238E27FC236}">
                <a16:creationId xmlns:a16="http://schemas.microsoft.com/office/drawing/2014/main" id="{F28162C7-7454-4DBF-965E-333491176D71}"/>
              </a:ext>
            </a:extLst>
          </p:cNvPr>
          <p:cNvSpPr>
            <a:spLocks noGrp="1"/>
          </p:cNvSpPr>
          <p:nvPr>
            <p:ph idx="1"/>
          </p:nvPr>
        </p:nvSpPr>
        <p:spPr/>
        <p:txBody>
          <a:bodyPr>
            <a:normAutofit/>
          </a:bodyPr>
          <a:lstStyle/>
          <a:p>
            <a:endParaRPr lang="fr-FR" dirty="0">
              <a:latin typeface="Avenir Roman" panose="02000503020000020003" pitchFamily="2" charset="0"/>
            </a:endParaRPr>
          </a:p>
          <a:p>
            <a:pPr marL="742950" indent="-742950">
              <a:buFont typeface="+mj-lt"/>
              <a:buAutoNum type="arabicPeriod"/>
            </a:pPr>
            <a:r>
              <a:rPr lang="fr-FR" sz="3600" dirty="0">
                <a:latin typeface="Avenir Roman" panose="02000503020000020003" pitchFamily="2" charset="0"/>
              </a:rPr>
              <a:t>Solaire sur toitures</a:t>
            </a:r>
          </a:p>
          <a:p>
            <a:pPr marL="742950" indent="-742950">
              <a:buFont typeface="+mj-lt"/>
              <a:buAutoNum type="arabicPeriod"/>
            </a:pPr>
            <a:r>
              <a:rPr lang="fr-FR" sz="3600" dirty="0">
                <a:latin typeface="Avenir Roman" panose="02000503020000020003" pitchFamily="2" charset="0"/>
              </a:rPr>
              <a:t>Eoliennes</a:t>
            </a:r>
          </a:p>
          <a:p>
            <a:pPr marL="742950" indent="-742950">
              <a:buFont typeface="+mj-lt"/>
              <a:buAutoNum type="arabicPeriod"/>
            </a:pPr>
            <a:r>
              <a:rPr lang="fr-FR" sz="3600" dirty="0">
                <a:latin typeface="Avenir Roman" panose="02000503020000020003" pitchFamily="2" charset="0"/>
              </a:rPr>
              <a:t>Solaire terrestre</a:t>
            </a:r>
          </a:p>
          <a:p>
            <a:pPr marL="742950" indent="-742950">
              <a:buFont typeface="+mj-lt"/>
              <a:buAutoNum type="arabicPeriod"/>
            </a:pPr>
            <a:r>
              <a:rPr lang="fr-FR" sz="3600" dirty="0">
                <a:latin typeface="Avenir Roman" panose="02000503020000020003" pitchFamily="2" charset="0"/>
              </a:rPr>
              <a:t>Géothermie</a:t>
            </a:r>
          </a:p>
          <a:p>
            <a:pPr marL="0" indent="0">
              <a:buNone/>
            </a:pPr>
            <a:r>
              <a:rPr lang="fr-FR" sz="3600" dirty="0">
                <a:latin typeface="Avenir Roman" panose="02000503020000020003" pitchFamily="2" charset="0"/>
              </a:rPr>
              <a:t>5.    Méthanisation</a:t>
            </a:r>
          </a:p>
          <a:p>
            <a:pPr marL="0" indent="0">
              <a:buNone/>
            </a:pPr>
            <a:endParaRPr lang="fr-FR" dirty="0">
              <a:latin typeface="Avenir Roman" panose="02000503020000020003" pitchFamily="2" charset="0"/>
            </a:endParaRPr>
          </a:p>
          <a:p>
            <a:pPr marL="0" indent="0">
              <a:buNone/>
            </a:pPr>
            <a:endParaRPr lang="fr-FR" dirty="0">
              <a:latin typeface="Avenir Roman" panose="02000503020000020003" pitchFamily="2" charset="0"/>
            </a:endParaRPr>
          </a:p>
        </p:txBody>
      </p:sp>
      <p:pic>
        <p:nvPicPr>
          <p:cNvPr id="4" name="Image 3"/>
          <p:cNvPicPr>
            <a:picLocks noChangeAspect="1"/>
          </p:cNvPicPr>
          <p:nvPr/>
        </p:nvPicPr>
        <p:blipFill rotWithShape="1">
          <a:blip r:embed="rId2"/>
          <a:srcRect l="57965" t="80424" r="34606" b="10345"/>
          <a:stretch/>
        </p:blipFill>
        <p:spPr>
          <a:xfrm>
            <a:off x="9444444" y="288353"/>
            <a:ext cx="2233749" cy="1479105"/>
          </a:xfrm>
          <a:prstGeom prst="rect">
            <a:avLst/>
          </a:prstGeom>
        </p:spPr>
      </p:pic>
      <p:pic>
        <p:nvPicPr>
          <p:cNvPr id="5" name="Image 4"/>
          <p:cNvPicPr>
            <a:picLocks noChangeAspect="1"/>
          </p:cNvPicPr>
          <p:nvPr/>
        </p:nvPicPr>
        <p:blipFill>
          <a:blip r:embed="rId3"/>
          <a:stretch>
            <a:fillRect/>
          </a:stretch>
        </p:blipFill>
        <p:spPr>
          <a:xfrm>
            <a:off x="6096000" y="1825625"/>
            <a:ext cx="2619375" cy="1743075"/>
          </a:xfrm>
          <a:prstGeom prst="rect">
            <a:avLst/>
          </a:prstGeom>
        </p:spPr>
      </p:pic>
      <p:pic>
        <p:nvPicPr>
          <p:cNvPr id="6" name="Image 5"/>
          <p:cNvPicPr>
            <a:picLocks noChangeAspect="1"/>
          </p:cNvPicPr>
          <p:nvPr/>
        </p:nvPicPr>
        <p:blipFill>
          <a:blip r:embed="rId4"/>
          <a:stretch>
            <a:fillRect/>
          </a:stretch>
        </p:blipFill>
        <p:spPr>
          <a:xfrm>
            <a:off x="6096000" y="3744342"/>
            <a:ext cx="3067050" cy="1495425"/>
          </a:xfrm>
          <a:prstGeom prst="rect">
            <a:avLst/>
          </a:prstGeom>
        </p:spPr>
      </p:pic>
      <p:pic>
        <p:nvPicPr>
          <p:cNvPr id="7" name="Image 6"/>
          <p:cNvPicPr>
            <a:picLocks noChangeAspect="1"/>
          </p:cNvPicPr>
          <p:nvPr/>
        </p:nvPicPr>
        <p:blipFill>
          <a:blip r:embed="rId5"/>
          <a:stretch>
            <a:fillRect/>
          </a:stretch>
        </p:blipFill>
        <p:spPr>
          <a:xfrm>
            <a:off x="9205772" y="2291556"/>
            <a:ext cx="2724150" cy="167640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772" y="4492055"/>
            <a:ext cx="2619375" cy="1743075"/>
          </a:xfrm>
          <a:prstGeom prst="rect">
            <a:avLst/>
          </a:prstGeom>
        </p:spPr>
      </p:pic>
      <p:pic>
        <p:nvPicPr>
          <p:cNvPr id="9" name="Image 8"/>
          <p:cNvPicPr>
            <a:picLocks noChangeAspect="1"/>
          </p:cNvPicPr>
          <p:nvPr/>
        </p:nvPicPr>
        <p:blipFill>
          <a:blip r:embed="rId7"/>
          <a:stretch>
            <a:fillRect/>
          </a:stretch>
        </p:blipFill>
        <p:spPr>
          <a:xfrm>
            <a:off x="6467473" y="5573655"/>
            <a:ext cx="2110198" cy="1181711"/>
          </a:xfrm>
          <a:prstGeom prst="rect">
            <a:avLst/>
          </a:prstGeom>
        </p:spPr>
      </p:pic>
    </p:spTree>
    <p:extLst>
      <p:ext uri="{BB962C8B-B14F-4D97-AF65-F5344CB8AC3E}">
        <p14:creationId xmlns:p14="http://schemas.microsoft.com/office/powerpoint/2010/main" val="419838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E59DE-1582-4686-9EC0-1638C0B44D41}"/>
              </a:ext>
            </a:extLst>
          </p:cNvPr>
          <p:cNvSpPr>
            <a:spLocks noGrp="1"/>
          </p:cNvSpPr>
          <p:nvPr>
            <p:ph type="title"/>
          </p:nvPr>
        </p:nvSpPr>
        <p:spPr/>
        <p:txBody>
          <a:bodyPr>
            <a:normAutofit/>
          </a:bodyPr>
          <a:lstStyle/>
          <a:p>
            <a:r>
              <a:rPr lang="fr-FR" sz="4800" b="1" dirty="0"/>
              <a:t>1 -Solaire en toiture</a:t>
            </a:r>
          </a:p>
        </p:txBody>
      </p:sp>
      <p:sp>
        <p:nvSpPr>
          <p:cNvPr id="3" name="Espace réservé du contenu 2">
            <a:extLst>
              <a:ext uri="{FF2B5EF4-FFF2-40B4-BE49-F238E27FC236}">
                <a16:creationId xmlns:a16="http://schemas.microsoft.com/office/drawing/2014/main" id="{F5A10CE4-F1DE-4045-BECF-150155B8612E}"/>
              </a:ext>
            </a:extLst>
          </p:cNvPr>
          <p:cNvSpPr>
            <a:spLocks noGrp="1"/>
          </p:cNvSpPr>
          <p:nvPr>
            <p:ph idx="1"/>
          </p:nvPr>
        </p:nvSpPr>
        <p:spPr>
          <a:xfrm>
            <a:off x="0" y="2144498"/>
            <a:ext cx="12070080" cy="4351338"/>
          </a:xfrm>
        </p:spPr>
        <p:txBody>
          <a:bodyPr>
            <a:normAutofit fontScale="92500" lnSpcReduction="20000"/>
          </a:bodyPr>
          <a:lstStyle/>
          <a:p>
            <a:pPr algn="l"/>
            <a:endParaRPr lang="fr-FR" sz="3200" b="0" i="0" u="none" strike="noStrike" baseline="0" dirty="0">
              <a:latin typeface="Avenir Roman" panose="02000503020000020003" pitchFamily="2" charset="0"/>
            </a:endParaRPr>
          </a:p>
          <a:p>
            <a:pPr marL="0" indent="0" algn="l">
              <a:buNone/>
            </a:pPr>
            <a:r>
              <a:rPr lang="fr-FR" sz="3200" b="0" i="0" u="none" strike="noStrike" baseline="0" dirty="0">
                <a:latin typeface="Avenir Roman" panose="02000503020000020003" pitchFamily="2" charset="0"/>
              </a:rPr>
              <a:t>la technologie photovoltaïque :</a:t>
            </a:r>
          </a:p>
          <a:p>
            <a:pPr marL="0" indent="0" algn="l">
              <a:buNone/>
            </a:pPr>
            <a:endParaRPr lang="fr-FR" sz="3200" b="0" i="0" u="none" strike="noStrike" baseline="0" dirty="0">
              <a:latin typeface="Avenir Roman" panose="02000503020000020003" pitchFamily="2" charset="0"/>
            </a:endParaRPr>
          </a:p>
          <a:p>
            <a:pPr algn="l"/>
            <a:r>
              <a:rPr lang="fr-FR" sz="3200" b="0" i="0" u="none" strike="noStrike" baseline="0" dirty="0">
                <a:latin typeface="Avenir Roman" panose="02000503020000020003" pitchFamily="2" charset="0"/>
              </a:rPr>
              <a:t> Une énergie électrique inépuisable, issue du soleil</a:t>
            </a:r>
          </a:p>
          <a:p>
            <a:pPr algn="l"/>
            <a:r>
              <a:rPr lang="fr-FR" sz="3200" b="0" i="0" u="none" strike="noStrike" baseline="0" dirty="0">
                <a:latin typeface="Avenir Roman" panose="02000503020000020003" pitchFamily="2" charset="0"/>
              </a:rPr>
              <a:t> Une technologie mature, maîtrisée et à faible coût de revient</a:t>
            </a:r>
          </a:p>
          <a:p>
            <a:pPr algn="l"/>
            <a:r>
              <a:rPr lang="fr-FR" sz="3200" b="0" i="0" u="none" strike="noStrike" baseline="0" dirty="0">
                <a:latin typeface="Avenir Roman" panose="02000503020000020003" pitchFamily="2" charset="0"/>
              </a:rPr>
              <a:t> Un potentiel intéressant sur tous les territoires</a:t>
            </a:r>
          </a:p>
          <a:p>
            <a:pPr marL="0" indent="0" algn="l">
              <a:buNone/>
            </a:pPr>
            <a:endParaRPr lang="fr-FR" sz="3200" b="0" i="0" u="none" strike="noStrike" baseline="0" dirty="0">
              <a:latin typeface="Avenir Roman" panose="02000503020000020003" pitchFamily="2" charset="0"/>
            </a:endParaRPr>
          </a:p>
          <a:p>
            <a:pPr marL="0" indent="0" algn="l">
              <a:buNone/>
            </a:pPr>
            <a:r>
              <a:rPr lang="fr-FR" sz="3200" b="0" i="0" u="none" strike="noStrike" baseline="0" dirty="0">
                <a:latin typeface="Avenir Roman" panose="02000503020000020003" pitchFamily="2" charset="0"/>
              </a:rPr>
              <a:t>=&gt; le photovoltaïque connaît un fort développement en Europe</a:t>
            </a:r>
          </a:p>
          <a:p>
            <a:pPr marL="0" indent="0" algn="l">
              <a:buNone/>
            </a:pPr>
            <a:r>
              <a:rPr lang="fr-FR" sz="3200" b="0" i="0" u="none" strike="noStrike" baseline="0" dirty="0">
                <a:latin typeface="Avenir Roman" panose="02000503020000020003" pitchFamily="2" charset="0"/>
              </a:rPr>
              <a:t>au nord comme au sud</a:t>
            </a:r>
            <a:endParaRPr lang="fr-FR" sz="4400" dirty="0">
              <a:latin typeface="Avenir Roman" panose="02000503020000020003" pitchFamily="2" charset="0"/>
            </a:endParaRPr>
          </a:p>
        </p:txBody>
      </p:sp>
      <p:pic>
        <p:nvPicPr>
          <p:cNvPr id="4" name="Image 3">
            <a:extLst>
              <a:ext uri="{FF2B5EF4-FFF2-40B4-BE49-F238E27FC236}">
                <a16:creationId xmlns:a16="http://schemas.microsoft.com/office/drawing/2014/main" id="{B9489237-13F1-DF44-923B-63E42E82DADF}"/>
              </a:ext>
            </a:extLst>
          </p:cNvPr>
          <p:cNvPicPr>
            <a:picLocks noChangeAspect="1"/>
          </p:cNvPicPr>
          <p:nvPr/>
        </p:nvPicPr>
        <p:blipFill>
          <a:blip r:embed="rId2" cstate="print"/>
          <a:stretch>
            <a:fillRect/>
          </a:stretch>
        </p:blipFill>
        <p:spPr>
          <a:xfrm>
            <a:off x="7630313" y="365125"/>
            <a:ext cx="2659968" cy="1779373"/>
          </a:xfrm>
          <a:prstGeom prst="rect">
            <a:avLst/>
          </a:prstGeom>
        </p:spPr>
      </p:pic>
    </p:spTree>
    <p:extLst>
      <p:ext uri="{BB962C8B-B14F-4D97-AF65-F5344CB8AC3E}">
        <p14:creationId xmlns:p14="http://schemas.microsoft.com/office/powerpoint/2010/main" val="87013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C8C7FFB-9EA7-4BB6-BC63-1E50D09245BC}"/>
              </a:ext>
            </a:extLst>
          </p:cNvPr>
          <p:cNvSpPr txBox="1"/>
          <p:nvPr/>
        </p:nvSpPr>
        <p:spPr>
          <a:xfrm>
            <a:off x="308298" y="389141"/>
            <a:ext cx="11165840" cy="5670783"/>
          </a:xfrm>
          <a:prstGeom prst="rect">
            <a:avLst/>
          </a:prstGeom>
          <a:noFill/>
        </p:spPr>
        <p:txBody>
          <a:bodyPr wrap="square">
            <a:spAutoFit/>
          </a:bodyPr>
          <a:lstStyle/>
          <a:p>
            <a:pPr algn="l"/>
            <a:r>
              <a:rPr lang="fr-FR" sz="4000" b="1" i="0" u="none" strike="noStrike" baseline="0" dirty="0">
                <a:latin typeface="Avenir Roman" panose="02000503020000020003" pitchFamily="2" charset="0"/>
              </a:rPr>
              <a:t>Le recyclage des panneaux photovoltaïques</a:t>
            </a:r>
          </a:p>
          <a:p>
            <a:pPr algn="l"/>
            <a:endParaRPr lang="fr-FR" sz="3200" b="1" i="0" u="none" strike="noStrike" baseline="0" dirty="0">
              <a:latin typeface="Avenir Roman" panose="02000503020000020003" pitchFamily="2" charset="0"/>
            </a:endParaRPr>
          </a:p>
          <a:p>
            <a:pPr algn="l"/>
            <a:r>
              <a:rPr lang="fr-FR" sz="2400" b="0" i="0" u="none" strike="noStrike" baseline="0" dirty="0">
                <a:latin typeface="Avenir Roman" panose="02000503020000020003" pitchFamily="2" charset="0"/>
              </a:rPr>
              <a:t>Quelques chiffres sur l’impact environnemental de la filière photovoltaïque :</a:t>
            </a:r>
          </a:p>
          <a:p>
            <a:pPr algn="l"/>
            <a:endParaRPr lang="fr-FR" sz="2400" b="0" i="0" u="none" strike="noStrike" baseline="0" dirty="0">
              <a:latin typeface="Avenir Roman" panose="02000503020000020003" pitchFamily="2" charset="0"/>
            </a:endParaRPr>
          </a:p>
          <a:p>
            <a:pPr algn="l"/>
            <a:r>
              <a:rPr lang="fr-FR" sz="1000" b="0" i="0" u="none" strike="noStrike" baseline="0" dirty="0">
                <a:latin typeface="Avenir Roman" panose="02000503020000020003" pitchFamily="2" charset="0"/>
              </a:rPr>
              <a:t>● </a:t>
            </a:r>
            <a:r>
              <a:rPr lang="fr-FR" sz="2400" b="0" i="0" u="none" strike="noStrike" baseline="0" dirty="0">
                <a:latin typeface="Avenir Roman" panose="02000503020000020003" pitchFamily="2" charset="0"/>
              </a:rPr>
              <a:t>EGES</a:t>
            </a:r>
            <a:r>
              <a:rPr lang="fr-FR" sz="2400" b="0" i="0" dirty="0">
                <a:solidFill>
                  <a:srgbClr val="000000"/>
                </a:solidFill>
                <a:effectLst/>
                <a:latin typeface="Poppins" panose="00000500000000000000" pitchFamily="2" charset="0"/>
              </a:rPr>
              <a:t>®</a:t>
            </a:r>
            <a:r>
              <a:rPr lang="fr-FR" sz="2400" b="0" i="0" u="none" strike="noStrike" baseline="0" dirty="0">
                <a:latin typeface="Avenir Roman" panose="02000503020000020003" pitchFamily="2" charset="0"/>
              </a:rPr>
              <a:t> en moyenne : </a:t>
            </a:r>
            <a:r>
              <a:rPr lang="fr-FR" sz="2400" b="1" i="0" u="none" strike="noStrike" baseline="0" dirty="0">
                <a:latin typeface="Avenir Roman" panose="02000503020000020003" pitchFamily="2" charset="0"/>
              </a:rPr>
              <a:t>48 gCO</a:t>
            </a:r>
            <a:r>
              <a:rPr lang="fr-FR" sz="1200" b="1" i="0" u="none" strike="noStrike" baseline="0" dirty="0">
                <a:latin typeface="Avenir Roman" panose="02000503020000020003" pitchFamily="2" charset="0"/>
              </a:rPr>
              <a:t>2</a:t>
            </a:r>
            <a:r>
              <a:rPr lang="fr-FR" sz="2400" b="1" i="0" u="none" strike="noStrike" baseline="0" dirty="0">
                <a:latin typeface="Avenir Roman" panose="02000503020000020003" pitchFamily="2" charset="0"/>
              </a:rPr>
              <a:t>/kWh</a:t>
            </a:r>
          </a:p>
          <a:p>
            <a:pPr algn="l"/>
            <a:r>
              <a:rPr lang="fr-FR" sz="2400" b="0" i="1" u="none" strike="noStrike" baseline="0" dirty="0">
                <a:latin typeface="Avenir Roman" panose="02000503020000020003" pitchFamily="2" charset="0"/>
              </a:rPr>
              <a:t>en comparaison, les énergies fossiles émettent 400 à 1000 gCO</a:t>
            </a:r>
            <a:r>
              <a:rPr lang="fr-FR" sz="1200" b="0" i="1" u="none" strike="noStrike" baseline="0" dirty="0">
                <a:latin typeface="Avenir Roman" panose="02000503020000020003" pitchFamily="2" charset="0"/>
              </a:rPr>
              <a:t>2</a:t>
            </a:r>
            <a:r>
              <a:rPr lang="fr-FR" sz="2400" b="0" i="1" u="none" strike="noStrike" baseline="0" dirty="0">
                <a:latin typeface="Avenir Roman" panose="02000503020000020003" pitchFamily="2" charset="0"/>
              </a:rPr>
              <a:t>/kW</a:t>
            </a:r>
            <a:r>
              <a:rPr lang="fr-FR" sz="2400" b="0" i="0" u="none" strike="noStrike" baseline="0" dirty="0">
                <a:latin typeface="Avenir Roman" panose="02000503020000020003" pitchFamily="2" charset="0"/>
              </a:rPr>
              <a:t>h</a:t>
            </a:r>
          </a:p>
          <a:p>
            <a:pPr algn="l"/>
            <a:endParaRPr lang="fr-FR" sz="2400" b="0" i="0" u="none" strike="noStrike" baseline="0" dirty="0">
              <a:latin typeface="Avenir Roman" panose="02000503020000020003" pitchFamily="2" charset="0"/>
            </a:endParaRPr>
          </a:p>
          <a:p>
            <a:pPr algn="l"/>
            <a:r>
              <a:rPr lang="fr-FR" sz="1000" b="0" i="0" u="none" strike="noStrike" baseline="0" dirty="0">
                <a:latin typeface="Avenir Roman" panose="02000503020000020003" pitchFamily="2" charset="0"/>
              </a:rPr>
              <a:t>● </a:t>
            </a:r>
            <a:r>
              <a:rPr lang="fr-FR" sz="2400" b="1" i="0" u="none" strike="noStrike" baseline="0" dirty="0">
                <a:latin typeface="Avenir Roman" panose="02000503020000020003" pitchFamily="2" charset="0"/>
              </a:rPr>
              <a:t>75 % des EGES</a:t>
            </a:r>
            <a:r>
              <a:rPr lang="fr-FR" sz="2400" b="0" i="0" dirty="0">
                <a:solidFill>
                  <a:srgbClr val="000000"/>
                </a:solidFill>
                <a:effectLst/>
                <a:latin typeface="Poppins" panose="00000500000000000000" pitchFamily="2" charset="0"/>
              </a:rPr>
              <a:t>®</a:t>
            </a:r>
            <a:r>
              <a:rPr lang="fr-FR" sz="2400" b="1" i="0" u="none" strike="noStrike" baseline="0" dirty="0">
                <a:latin typeface="Avenir Roman" panose="02000503020000020003" pitchFamily="2" charset="0"/>
              </a:rPr>
              <a:t> sont générées par la production des panneaux, et</a:t>
            </a:r>
            <a:r>
              <a:rPr lang="fr-FR" sz="2400" b="1" i="0" u="none" strike="noStrike" dirty="0">
                <a:latin typeface="Avenir Roman" panose="02000503020000020003" pitchFamily="2" charset="0"/>
              </a:rPr>
              <a:t> </a:t>
            </a:r>
            <a:r>
              <a:rPr lang="fr-FR" sz="2400" b="1" i="0" u="none" strike="noStrike" baseline="0" dirty="0">
                <a:latin typeface="Avenir Roman" panose="02000503020000020003" pitchFamily="2" charset="0"/>
              </a:rPr>
              <a:t>40 % par la seule purification du silicium </a:t>
            </a:r>
            <a:r>
              <a:rPr lang="fr-FR" i="0" u="none" strike="noStrike" baseline="0" dirty="0">
                <a:latin typeface="Avenir Roman" panose="02000503020000020003" pitchFamily="2" charset="0"/>
              </a:rPr>
              <a:t>(Ministère des T</a:t>
            </a:r>
            <a:r>
              <a:rPr lang="fr-FR" dirty="0">
                <a:latin typeface="Avenir Roman" panose="02000503020000020003" pitchFamily="2" charset="0"/>
              </a:rPr>
              <a:t>ransitions Ecologiques</a:t>
            </a:r>
            <a:r>
              <a:rPr lang="fr-FR" i="0" u="none" strike="noStrike" baseline="0" dirty="0">
                <a:latin typeface="Avenir Roman" panose="02000503020000020003" pitchFamily="2" charset="0"/>
              </a:rPr>
              <a:t> 2020 - ADEME 2017)</a:t>
            </a:r>
          </a:p>
          <a:p>
            <a:pPr algn="l"/>
            <a:endParaRPr lang="fr-FR" sz="1050" b="0" i="0" u="none" strike="noStrike" baseline="0" dirty="0">
              <a:latin typeface="Avenir Roman" panose="02000503020000020003" pitchFamily="2" charset="0"/>
            </a:endParaRPr>
          </a:p>
          <a:p>
            <a:pPr algn="l"/>
            <a:r>
              <a:rPr lang="fr-FR" sz="2800" b="0" i="0" u="none" strike="noStrike" baseline="0" dirty="0">
                <a:latin typeface="Avenir Roman" panose="02000503020000020003" pitchFamily="2" charset="0"/>
              </a:rPr>
              <a:t>Une production majoritaire des panneaux en Asie</a:t>
            </a:r>
          </a:p>
          <a:p>
            <a:pPr algn="l"/>
            <a:r>
              <a:rPr lang="fr-FR" sz="2800" b="0" i="0" u="none" strike="noStrike" baseline="0" dirty="0">
                <a:latin typeface="Avenir Roman" panose="02000503020000020003" pitchFamily="2" charset="0"/>
              </a:rPr>
              <a:t>… mais des fabricants se développent en Europe et en France</a:t>
            </a:r>
          </a:p>
          <a:p>
            <a:pPr algn="l"/>
            <a:r>
              <a:rPr lang="fr-FR" sz="2000" b="0" i="1" u="none" strike="noStrike" baseline="0" dirty="0">
                <a:latin typeface="Avenir Roman" panose="02000503020000020003" pitchFamily="2" charset="0"/>
              </a:rPr>
              <a:t>(Carquefou, Dingsheim, Toulouse, Châtellerault, Lannion, Bourgoin-Jallieu)</a:t>
            </a:r>
          </a:p>
          <a:p>
            <a:pPr algn="l"/>
            <a:endParaRPr lang="fr-FR" sz="2000" i="1" dirty="0">
              <a:latin typeface="Avenir Roman" panose="02000503020000020003" pitchFamily="2" charset="0"/>
            </a:endParaRPr>
          </a:p>
          <a:p>
            <a:pPr algn="l"/>
            <a:r>
              <a:rPr lang="fr-FR" sz="1600" i="1" dirty="0">
                <a:latin typeface="Avenir Roman" panose="02000503020000020003" pitchFamily="2" charset="0"/>
              </a:rPr>
              <a:t>EGES : Bilan Energie et Gaz à Effet de Serre : outil se basant sur la méthode d’analyse de cycle de vie</a:t>
            </a:r>
          </a:p>
        </p:txBody>
      </p:sp>
      <p:pic>
        <p:nvPicPr>
          <p:cNvPr id="4" name="Image 3">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1359" y="85356"/>
            <a:ext cx="1185559" cy="1185559"/>
          </a:xfrm>
          <a:prstGeom prst="rect">
            <a:avLst/>
          </a:prstGeom>
        </p:spPr>
      </p:pic>
    </p:spTree>
    <p:extLst>
      <p:ext uri="{BB962C8B-B14F-4D97-AF65-F5344CB8AC3E}">
        <p14:creationId xmlns:p14="http://schemas.microsoft.com/office/powerpoint/2010/main" val="50134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6AD8C30-19B7-4C98-8BD7-07234264A3DB}"/>
              </a:ext>
            </a:extLst>
          </p:cNvPr>
          <p:cNvSpPr txBox="1"/>
          <p:nvPr/>
        </p:nvSpPr>
        <p:spPr>
          <a:xfrm>
            <a:off x="300555" y="1856377"/>
            <a:ext cx="11444031" cy="3785652"/>
          </a:xfrm>
          <a:prstGeom prst="rect">
            <a:avLst/>
          </a:prstGeom>
          <a:noFill/>
        </p:spPr>
        <p:txBody>
          <a:bodyPr wrap="square">
            <a:spAutoFit/>
          </a:bodyPr>
          <a:lstStyle/>
          <a:p>
            <a:pPr algn="l"/>
            <a:r>
              <a:rPr lang="fr-FR" sz="2400" b="1" i="0" u="none" strike="noStrike" baseline="0" dirty="0">
                <a:latin typeface="Avenir Roman" panose="02000503020000020003" pitchFamily="2" charset="0"/>
              </a:rPr>
              <a:t>Obligation réglementaire de prévoir la fin de vie des panneaux solaires via</a:t>
            </a:r>
          </a:p>
          <a:p>
            <a:pPr algn="l"/>
            <a:r>
              <a:rPr lang="fr-FR" sz="2400" b="1" i="0" u="none" strike="noStrike" baseline="0" dirty="0">
                <a:latin typeface="Avenir Roman" panose="02000503020000020003" pitchFamily="2" charset="0"/>
              </a:rPr>
              <a:t>la Responsabilité Élargie du Producteur (REP)</a:t>
            </a:r>
          </a:p>
          <a:p>
            <a:pPr algn="l"/>
            <a:endParaRPr lang="fr-FR" sz="2400" b="1" i="0" u="none" strike="noStrike" baseline="0" dirty="0">
              <a:latin typeface="Avenir Roman" panose="02000503020000020003" pitchFamily="2" charset="0"/>
            </a:endParaRPr>
          </a:p>
          <a:p>
            <a:pPr algn="l"/>
            <a:r>
              <a:rPr lang="fr-FR" sz="1000" b="0" i="0" u="none" strike="noStrike" baseline="0" dirty="0">
                <a:latin typeface="Avenir Roman" panose="02000503020000020003" pitchFamily="2" charset="0"/>
              </a:rPr>
              <a:t>● </a:t>
            </a:r>
            <a:r>
              <a:rPr lang="fr-FR" sz="2400" b="0" i="0" u="none" strike="noStrike" baseline="0" dirty="0">
                <a:latin typeface="Avenir Roman" panose="02000503020000020003" pitchFamily="2" charset="0"/>
              </a:rPr>
              <a:t>Éco-participation collectée pour tout panneau vendu ou importé en France</a:t>
            </a:r>
          </a:p>
          <a:p>
            <a:pPr algn="just"/>
            <a:r>
              <a:rPr lang="fr-FR" sz="1000" b="0" i="0" u="none" strike="noStrike" baseline="0" dirty="0">
                <a:latin typeface="Avenir Roman" panose="02000503020000020003" pitchFamily="2" charset="0"/>
              </a:rPr>
              <a:t>● </a:t>
            </a:r>
            <a:r>
              <a:rPr lang="fr-FR" sz="2400" b="0" i="0" u="none" strike="noStrike" baseline="0" dirty="0">
                <a:latin typeface="Avenir Roman" panose="02000503020000020003" pitchFamily="2" charset="0"/>
              </a:rPr>
              <a:t>éco-organisme financé par cette éco-participation et qui a pour mission de sensibiliser, éduquer, collecter et recycler</a:t>
            </a:r>
          </a:p>
          <a:p>
            <a:pPr algn="l"/>
            <a:endParaRPr lang="fr-FR" sz="2400" b="0" i="0" u="none" strike="noStrike" baseline="0" dirty="0">
              <a:latin typeface="Avenir Roman" panose="02000503020000020003" pitchFamily="2" charset="0"/>
            </a:endParaRPr>
          </a:p>
          <a:p>
            <a:pPr algn="l"/>
            <a:r>
              <a:rPr lang="fr-FR" sz="2400" b="1" i="0" u="none" strike="noStrike" baseline="0" dirty="0">
                <a:latin typeface="Avenir Roman" panose="02000503020000020003" pitchFamily="2" charset="0"/>
              </a:rPr>
              <a:t>Le recyclage des panneaux est un marché émergent mais exponentiel</a:t>
            </a:r>
          </a:p>
          <a:p>
            <a:pPr algn="l"/>
            <a:endParaRPr lang="fr-FR" sz="2400" b="1" i="0" u="none" strike="noStrike" baseline="0" dirty="0">
              <a:latin typeface="Avenir Roman" panose="02000503020000020003" pitchFamily="2" charset="0"/>
            </a:endParaRPr>
          </a:p>
          <a:p>
            <a:pPr algn="l"/>
            <a:r>
              <a:rPr lang="fr-FR" sz="2400" b="0" i="0" u="none" strike="noStrike" baseline="0" dirty="0">
                <a:latin typeface="Avenir Roman" panose="02000503020000020003" pitchFamily="2" charset="0"/>
              </a:rPr>
              <a:t>=&gt; 10 000 t de panneaux en fin de vie en 2023, probablement plus de 130 000 t en 2040</a:t>
            </a:r>
            <a:endParaRPr lang="fr-FR" sz="2400" dirty="0">
              <a:latin typeface="Avenir Roman" panose="02000503020000020003" pitchFamily="2" charset="0"/>
            </a:endParaRPr>
          </a:p>
        </p:txBody>
      </p:sp>
      <p:pic>
        <p:nvPicPr>
          <p:cNvPr id="4" name="Image 3">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2855" y="219255"/>
            <a:ext cx="1378122" cy="1378122"/>
          </a:xfrm>
          <a:prstGeom prst="rect">
            <a:avLst/>
          </a:prstGeom>
        </p:spPr>
      </p:pic>
    </p:spTree>
    <p:extLst>
      <p:ext uri="{BB962C8B-B14F-4D97-AF65-F5344CB8AC3E}">
        <p14:creationId xmlns:p14="http://schemas.microsoft.com/office/powerpoint/2010/main" val="81252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5B625-253A-42EC-B223-33D6171FDEBE}"/>
              </a:ext>
            </a:extLst>
          </p:cNvPr>
          <p:cNvSpPr>
            <a:spLocks noGrp="1"/>
          </p:cNvSpPr>
          <p:nvPr>
            <p:ph type="title"/>
          </p:nvPr>
        </p:nvSpPr>
        <p:spPr>
          <a:xfrm>
            <a:off x="0" y="2341970"/>
            <a:ext cx="3810000" cy="1325563"/>
          </a:xfrm>
        </p:spPr>
        <p:txBody>
          <a:bodyPr>
            <a:normAutofit fontScale="90000"/>
          </a:bodyPr>
          <a:lstStyle/>
          <a:p>
            <a:r>
              <a:rPr lang="fr-FR" sz="3600" dirty="0">
                <a:latin typeface="Avenir Roman" panose="02000503020000020003" pitchFamily="2" charset="0"/>
              </a:rPr>
              <a:t>1 – </a:t>
            </a:r>
            <a:r>
              <a:rPr lang="fr-FR" sz="3600" b="1" dirty="0">
                <a:latin typeface="Avenir Roman" panose="02000503020000020003" pitchFamily="2" charset="0"/>
              </a:rPr>
              <a:t>Solaire</a:t>
            </a:r>
            <a:br>
              <a:rPr lang="fr-FR" sz="3600" b="1" dirty="0">
                <a:latin typeface="Avenir Roman" panose="02000503020000020003" pitchFamily="2" charset="0"/>
              </a:rPr>
            </a:br>
            <a:r>
              <a:rPr lang="fr-FR" sz="3600" b="1" dirty="0">
                <a:latin typeface="Avenir Roman" panose="02000503020000020003" pitchFamily="2" charset="0"/>
              </a:rPr>
              <a:t> sur toitures </a:t>
            </a:r>
            <a:br>
              <a:rPr lang="fr-FR" sz="3600" b="1" dirty="0">
                <a:latin typeface="Avenir Roman" panose="02000503020000020003" pitchFamily="2" charset="0"/>
              </a:rPr>
            </a:br>
            <a:r>
              <a:rPr lang="fr-FR" sz="3600" b="1" dirty="0">
                <a:latin typeface="Avenir Roman" panose="02000503020000020003" pitchFamily="2" charset="0"/>
              </a:rPr>
              <a:t>du village</a:t>
            </a:r>
            <a:br>
              <a:rPr lang="fr-FR" sz="3600" dirty="0">
                <a:latin typeface="Avenir Roman" panose="02000503020000020003" pitchFamily="2" charset="0"/>
              </a:rPr>
            </a:br>
            <a:endParaRPr lang="fr-FR" sz="3600" dirty="0">
              <a:latin typeface="Avenir Roman" panose="02000503020000020003" pitchFamily="2" charset="0"/>
            </a:endParaRPr>
          </a:p>
        </p:txBody>
      </p:sp>
      <p:sp>
        <p:nvSpPr>
          <p:cNvPr id="7" name="ZoneTexte 6">
            <a:extLst>
              <a:ext uri="{FF2B5EF4-FFF2-40B4-BE49-F238E27FC236}">
                <a16:creationId xmlns:a16="http://schemas.microsoft.com/office/drawing/2014/main" id="{E3A1EBAA-BF3E-724C-BD92-121CD2C58F16}"/>
              </a:ext>
            </a:extLst>
          </p:cNvPr>
          <p:cNvSpPr txBox="1"/>
          <p:nvPr/>
        </p:nvSpPr>
        <p:spPr>
          <a:xfrm>
            <a:off x="5165124" y="939114"/>
            <a:ext cx="184731" cy="369332"/>
          </a:xfrm>
          <a:prstGeom prst="rect">
            <a:avLst/>
          </a:prstGeom>
          <a:noFill/>
        </p:spPr>
        <p:txBody>
          <a:bodyPr wrap="none" rtlCol="0">
            <a:spAutoFit/>
          </a:bodyPr>
          <a:lstStyle/>
          <a:p>
            <a:endParaRPr lang="fr-FR" dirty="0"/>
          </a:p>
        </p:txBody>
      </p:sp>
      <p:pic>
        <p:nvPicPr>
          <p:cNvPr id="5" name="Image 4">
            <a:extLst>
              <a:ext uri="{FF2B5EF4-FFF2-40B4-BE49-F238E27FC236}">
                <a16:creationId xmlns:a16="http://schemas.microsoft.com/office/drawing/2014/main" id="{23178476-9BEA-6A46-90D7-ACA49B78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3355" y="219255"/>
            <a:ext cx="1378122" cy="1378122"/>
          </a:xfrm>
          <a:prstGeom prst="rect">
            <a:avLst/>
          </a:prstGeom>
        </p:spPr>
      </p:pic>
      <p:pic>
        <p:nvPicPr>
          <p:cNvPr id="9" name="Espace réservé du contenu 8" descr="zonesolairetoiture.png"/>
          <p:cNvPicPr>
            <a:picLocks noGrp="1" noChangeAspect="1"/>
          </p:cNvPicPr>
          <p:nvPr>
            <p:ph idx="1"/>
          </p:nvPr>
        </p:nvPicPr>
        <p:blipFill>
          <a:blip r:embed="rId3"/>
          <a:stretch>
            <a:fillRect/>
          </a:stretch>
        </p:blipFill>
        <p:spPr>
          <a:xfrm>
            <a:off x="3918861" y="104785"/>
            <a:ext cx="6739974" cy="6753215"/>
          </a:xfrm>
        </p:spPr>
      </p:pic>
      <p:sp>
        <p:nvSpPr>
          <p:cNvPr id="10" name="ZoneTexte 9"/>
          <p:cNvSpPr txBox="1"/>
          <p:nvPr/>
        </p:nvSpPr>
        <p:spPr>
          <a:xfrm>
            <a:off x="185057" y="261257"/>
            <a:ext cx="1641475" cy="523220"/>
          </a:xfrm>
          <a:prstGeom prst="rect">
            <a:avLst/>
          </a:prstGeom>
          <a:noFill/>
        </p:spPr>
        <p:txBody>
          <a:bodyPr wrap="none" rtlCol="0">
            <a:spAutoFit/>
          </a:bodyPr>
          <a:lstStyle/>
          <a:p>
            <a:r>
              <a:rPr lang="fr-FR" sz="2800" b="1" dirty="0">
                <a:solidFill>
                  <a:srgbClr val="FF0000"/>
                </a:solidFill>
              </a:rPr>
              <a:t>DOUVRES</a:t>
            </a:r>
          </a:p>
        </p:txBody>
      </p:sp>
    </p:spTree>
    <p:extLst>
      <p:ext uri="{BB962C8B-B14F-4D97-AF65-F5344CB8AC3E}">
        <p14:creationId xmlns:p14="http://schemas.microsoft.com/office/powerpoint/2010/main" val="41801846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2116</TotalTime>
  <Words>1125</Words>
  <Application>Microsoft Office PowerPoint</Application>
  <PresentationFormat>Grand écran</PresentationFormat>
  <Paragraphs>135</Paragraphs>
  <Slides>21</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Arial</vt:lpstr>
      <vt:lpstr>Avenir Roman</vt:lpstr>
      <vt:lpstr>Calibri</vt:lpstr>
      <vt:lpstr>Calibri Light</vt:lpstr>
      <vt:lpstr>LiberationSans</vt:lpstr>
      <vt:lpstr>LiberationSans-Bold</vt:lpstr>
      <vt:lpstr>Open Sans</vt:lpstr>
      <vt:lpstr>OpenSymbol</vt:lpstr>
      <vt:lpstr>Poppins</vt:lpstr>
      <vt:lpstr>Thème Office</vt:lpstr>
      <vt:lpstr>Accélération de la production des énergies renouvelables</vt:lpstr>
      <vt:lpstr>Loi n° 2023-175 du 10 mars 2023 </vt:lpstr>
      <vt:lpstr>   Concertation   </vt:lpstr>
      <vt:lpstr>Définition des zones  </vt:lpstr>
      <vt:lpstr>Les filières proposées </vt:lpstr>
      <vt:lpstr>1 -Solaire en toiture</vt:lpstr>
      <vt:lpstr>Présentation PowerPoint</vt:lpstr>
      <vt:lpstr>Présentation PowerPoint</vt:lpstr>
      <vt:lpstr>1 – Solaire  sur toitures  du village </vt:lpstr>
      <vt:lpstr>2- Eolien </vt:lpstr>
      <vt:lpstr>La France dispose de la deuxième ressource de vent en Europe.  ➔ La densité d’éoliennes en France est faible par rapport aux autres pays européens : par comparaison, il y a 3,3 fois moins d’éoliennes par km² en France qu’au Danemark et 5 fois moins qu’en Allemagne.</vt:lpstr>
      <vt:lpstr>Sa production se substitue pour 55 % à l’électricité produite par des centrales thermiques classiques.  ➔ L’intégration de nouvelles installations éoliennes et photovoltaïques permettra de diminuer le recours aux énergies fossiles.  ➔ Possibilité de prévoir précisément la production éolienne quelques jours à l’avance sur la base de données météorologiques de plus en plus précises.</vt:lpstr>
      <vt:lpstr>EOLIEN potentiel favorable </vt:lpstr>
      <vt:lpstr>2 – EOLIEN      </vt:lpstr>
      <vt:lpstr>3 – Solaire au Sol</vt:lpstr>
      <vt:lpstr>3– SOLAIRE AU SOL       </vt:lpstr>
      <vt:lpstr>4- Géothermie en installations individuelles</vt:lpstr>
      <vt:lpstr>4- Géothermie</vt:lpstr>
      <vt:lpstr>5- Méthanisation</vt:lpstr>
      <vt:lpstr>Les étapes suivantes :  </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Accélération de la production des énergies renouvelables</dc:title>
  <dc:creator>VIALLET Géraldine</dc:creator>
  <cp:lastModifiedBy>Christian LIMOUSIN</cp:lastModifiedBy>
  <cp:revision>75</cp:revision>
  <dcterms:created xsi:type="dcterms:W3CDTF">2023-11-03T14:52:21Z</dcterms:created>
  <dcterms:modified xsi:type="dcterms:W3CDTF">2023-12-19T14:49:24Z</dcterms:modified>
</cp:coreProperties>
</file>